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 Target="slides/slide2.xml"/><Relationship Id="rId49" Type="http://schemas.openxmlformats.org/officeDocument/2006/relationships/presProps" Target="presProps.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212446bbba7ab66dfadee#tid=68fb1bafdb44a8000985e7d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1ab007e6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对点上分</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28faf9e9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能力上分</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326cb8713?vop=1&amp;pid=bcb2798c4&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endParaRPr lang="en-US" altLang="zh-CN" sz="1800" dirty="0"/>
          </a:p>
        </p:txBody>
      </p:sp>
      <p:sp>
        <p:nvSpPr>
          <p:cNvPr id="3" name="QB_6_AN.23_1#326cb8713.blank?vop=1&amp;pid=bcb2798c4&amp;color=0,0,0&amp;vpa=8&amp;vtp=1&amp;bbb=1"/>
          <p:cNvSpPr/>
          <p:nvPr/>
        </p:nvSpPr>
        <p:spPr>
          <a:xfrm>
            <a:off x="4355560" y="1037082"/>
            <a:ext cx="11826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monitor</a:t>
            </a:r>
            <a:endParaRPr lang="en-US" altLang="zh-CN" dirty="0"/>
          </a:p>
        </p:txBody>
      </p:sp>
      <p:sp>
        <p:nvSpPr>
          <p:cNvPr id="4" name="QB_6_AS.24_1#326cb8713?vop=1&amp;pid=bcb2798c4&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句意为：学生在手腕上佩戴设备来监测和记录他们的睡眠模式。设空处在句中作目的状语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，应用动词不定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monitor。</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f2bb890c7?vop=1&amp;pid=bcb2798c4&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1912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Olympic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Sweden,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athletes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continents: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Oceania,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a:t>
            </a:r>
            <a:endParaRPr lang="en-US" altLang="zh-CN" dirty="0"/>
          </a:p>
        </p:txBody>
      </p:sp>
      <p:sp>
        <p:nvSpPr>
          <p:cNvPr id="3" name="QB_6_AN.26_1#f2bb890c7.blank?vop=1&amp;pid=bcb2798c4&amp;color=0,0,0&amp;vpa=9&amp;vtp=1&amp;bbb=1"/>
          <p:cNvSpPr/>
          <p:nvPr/>
        </p:nvSpPr>
        <p:spPr>
          <a:xfrm>
            <a:off x="6933660" y="1048512"/>
            <a:ext cx="11318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include</a:t>
            </a:r>
            <a:endParaRPr lang="en-US" altLang="zh-CN" dirty="0"/>
          </a:p>
        </p:txBody>
      </p:sp>
      <p:sp>
        <p:nvSpPr>
          <p:cNvPr id="4" name="QB_6_AS.27_1#f2bb890c7?vop=1&amp;pid=bcb2798c4&amp;color=0,0,0&amp;vtp=1&amp;bbb=1&amp;hb=1"/>
          <p:cNvSpPr/>
          <p:nvPr/>
        </p:nvSpPr>
        <p:spPr>
          <a:xfrm>
            <a:off x="832104" y="1908175"/>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句意为：1912年在瑞典举行的奥运会是第一届包括了来自当时被认为是五大洲（非洲、亚洲、欧洲</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洲和美洲</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）的运动员参加的奥运会。固定搭配the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sth意为“第一个做某事”。故填to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招</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法一点通</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当中心词是序数词或被序数词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形容词最高级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修饰时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常用不定式作后置定语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03f79cb2b?vop=1&amp;pid=bcb2798c4&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deforestation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depression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（时代热点 | 环境保护）</a:t>
            </a:r>
            <a:endParaRPr lang="en-US" altLang="zh-CN" dirty="0"/>
          </a:p>
        </p:txBody>
      </p:sp>
      <p:sp>
        <p:nvSpPr>
          <p:cNvPr id="3" name="QB_6_AN.29_1#03f79cb2b.blank?vop=1&amp;pid=bcb2798c4&amp;color=0,0,0&amp;vpa=10&amp;vtp=1&amp;bbb=1"/>
          <p:cNvSpPr/>
          <p:nvPr/>
        </p:nvSpPr>
        <p:spPr>
          <a:xfrm>
            <a:off x="6482810" y="1035812"/>
            <a:ext cx="966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resulting</a:t>
            </a:r>
            <a:endParaRPr lang="en-US" altLang="zh-CN" dirty="0"/>
          </a:p>
        </p:txBody>
      </p:sp>
      <p:sp>
        <p:nvSpPr>
          <p:cNvPr id="4" name="QB_6_AS.30_1#03f79cb2b?vop=1&amp;pid=bcb2798c4&amp;color=0,0,0&amp;vtp=1&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句意为：研究表明，森林砍伐会导致空气质量变差，</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而森林砍伐又与抑郁和焦虑发病率的上升存在关联。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句中已有谓语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，且与设空处之间无连词连接，设空处应用非谓语动词。此处表示自然而然的结果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在分词形式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。故填resulting。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d42867ed6?pid=aba3213b5&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盲填大挑战</a:t>
            </a:r>
            <a:endParaRPr lang="en-US" altLang="zh-CN" sz="2200" dirty="0"/>
          </a:p>
        </p:txBody>
      </p:sp>
      <p:sp>
        <p:nvSpPr>
          <p:cNvPr id="3" name="QB_6_BD.31_1#4e0cd7870?vop=1&amp;pid=d42867ed6&amp;color=0,0,0&amp;vtp=1&amp;bbb=1"/>
          <p:cNvSpPr/>
          <p:nvPr/>
        </p:nvSpPr>
        <p:spPr>
          <a:xfrm>
            <a:off x="832104" y="1422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assignment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1800" dirty="0"/>
          </a:p>
        </p:txBody>
      </p:sp>
      <p:sp>
        <p:nvSpPr>
          <p:cNvPr id="4" name="QB_6_AN.32_1#4e0cd7870.blank?vop=1&amp;pid=d42867ed6&amp;color=0,0,0&amp;vpa=11&amp;vtp=1&amp;bbb=1"/>
          <p:cNvSpPr/>
          <p:nvPr/>
        </p:nvSpPr>
        <p:spPr>
          <a:xfrm>
            <a:off x="2673572" y="1380490"/>
            <a:ext cx="458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out</a:t>
            </a:r>
            <a:endParaRPr lang="en-US" altLang="zh-CN" dirty="0"/>
          </a:p>
        </p:txBody>
      </p:sp>
      <p:sp>
        <p:nvSpPr>
          <p:cNvPr id="5" name="QB_6_AS.33_1#4e0cd7870?vop=1&amp;pid=d42867ed6&amp;color=0,0,0&amp;vtp=1&amp;bbb=1&amp;hb=1"/>
          <p:cNvSpPr/>
          <p:nvPr/>
        </p:nvSpPr>
        <p:spPr>
          <a:xfrm>
            <a:off x="832104" y="18338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句意为：为了按时完成作业，我们必须弄清楚如何解决这个问题。figure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out为固定短语，意为“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弄清楚”。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4_1#60e4d5e71?vop=1&amp;pid=d42867ed6&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vegetables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a:t>
            </a:r>
            <a:endParaRPr lang="en-US" altLang="zh-CN" sz="1800" dirty="0"/>
          </a:p>
        </p:txBody>
      </p:sp>
      <p:sp>
        <p:nvSpPr>
          <p:cNvPr id="3" name="QB_6_AN.35_1#60e4d5e71.blank?vop=1&amp;pid=d42867ed6&amp;color=0,0,0&amp;vpa=12&amp;vtp=1&amp;bbb=1"/>
          <p:cNvSpPr/>
          <p:nvPr/>
        </p:nvSpPr>
        <p:spPr>
          <a:xfrm>
            <a:off x="1053560" y="1037082"/>
            <a:ext cx="420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endParaRPr lang="en-US" altLang="zh-CN" dirty="0"/>
          </a:p>
        </p:txBody>
      </p:sp>
      <p:sp>
        <p:nvSpPr>
          <p:cNvPr id="4" name="QB_6_AS.36_1#60e4d5e71?vop=1&amp;pid=d42867ed6&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句意为：正如我所指出的，在我们的饮食中包含蔬菜是很重要的。此处表示“正如”，用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as引导非限制性定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语从句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，指代后面的句子。设空处置于句首，首字母应大写。故填As。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21a43eccf?vop=1&amp;pid=d42867ed6&amp;color=0,0,0&amp;vtp=1&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flood-stricken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38_1#21a43eccf.blank?vop=1&amp;pid=d42867ed6&amp;color=0,0,0&amp;vpa=13&amp;vtp=1&amp;bbb=1"/>
          <p:cNvSpPr/>
          <p:nvPr/>
        </p:nvSpPr>
        <p:spPr>
          <a:xfrm>
            <a:off x="6285960" y="1048512"/>
            <a:ext cx="458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out</a:t>
            </a:r>
            <a:endParaRPr lang="en-US" altLang="zh-CN" dirty="0"/>
          </a:p>
        </p:txBody>
      </p:sp>
      <p:sp>
        <p:nvSpPr>
          <p:cNvPr id="4" name="QB_6_AS.39_1#21a43eccf?vop=1&amp;pid=d42867ed6&amp;color=0,0,0&amp;vtp=1&amp;bbb=1&amp;hb=1"/>
          <p:cNvSpPr/>
          <p:nvPr/>
        </p:nvSpPr>
        <p:spPr>
          <a:xfrm>
            <a:off x="832104" y="19051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句意为：洪水灾区的食品供应即将耗尽。在什么都不剩之前，我们必须立即行动。run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out意为“用完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；耗</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尽</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”。故填out。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_1#8396d7856?vop=1&amp;pid=d42867ed6&amp;color=0,0,0&amp;vtp=1&amp;bt=1&amp;bbb=1&amp;hb=1"/>
          <p:cNvSpPr/>
          <p:nvPr/>
        </p:nvSpPr>
        <p:spPr>
          <a:xfrm>
            <a:off x="832104" y="1078992"/>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Sunzi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attached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传统文化|</a:t>
            </a:r>
            <a:endParaRPr lang="en-US" altLang="zh-CN" sz="1800" b="1"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1"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重要思想</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41_1#8396d7856.blank?vop=1&amp;pid=d42867ed6&amp;color=0,0,0&amp;vpa=14&amp;vtp=1&amp;bbb=1"/>
          <p:cNvSpPr/>
          <p:nvPr/>
        </p:nvSpPr>
        <p:spPr>
          <a:xfrm>
            <a:off x="5581110" y="1048512"/>
            <a:ext cx="344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4" name="QB_6_AS.42_1#8396d7856?vop=1&amp;pid=d42867ed6&amp;color=0,0,0&amp;vtp=1&amp;bbb=1&amp;hb=1"/>
          <p:cNvSpPr/>
          <p:nvPr/>
        </p:nvSpPr>
        <p:spPr>
          <a:xfrm>
            <a:off x="832104" y="231711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句意为：孙子在其著作中非常重视战争，认为战争对于一个国家来说至关重要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，它将决定国家的兴衰以及</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人民的生死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。固定搭配attach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to意为“极度重视”。故填to。</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83c0a78ae?vop=1&amp;pid=d42867ed6&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dirty="0"/>
          </a:p>
        </p:txBody>
      </p:sp>
      <p:sp>
        <p:nvSpPr>
          <p:cNvPr id="3" name="QB_6_AN.44_1#83c0a78ae.blank?vop=1&amp;pid=d42867ed6&amp;color=0,0,0&amp;vpa=15&amp;vtp=1"/>
          <p:cNvSpPr/>
          <p:nvPr/>
        </p:nvSpPr>
        <p:spPr>
          <a:xfrm>
            <a:off x="1447260" y="1048512"/>
            <a:ext cx="268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6_AS.45_1#83c0a78ae?vop=1&amp;pid=d42867ed6&amp;color=0,0,0&amp;vtp=1&amp;bbb=1&amp;hb=1"/>
          <p:cNvSpPr/>
          <p:nvPr/>
        </p:nvSpPr>
        <p:spPr>
          <a:xfrm>
            <a:off x="832104" y="190817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句意为：因此，“中国购物”不仅满足了外国游客的购物需求，也给他们留下了对中国的积极印象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。固定短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result意为“因此”。故填a。</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f85b5938?pid=1ab007e68&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完成句子</a:t>
            </a:r>
            <a:endParaRPr lang="en-US" altLang="zh-CN" sz="2200" dirty="0"/>
          </a:p>
        </p:txBody>
      </p:sp>
      <p:sp>
        <p:nvSpPr>
          <p:cNvPr id="3" name="QB_5_BD.46_1#69ada910e?vop=1&amp;pid=6f85b5938&amp;color=0,0,0&amp;vtp=1&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我们彼此总是为金钱吵嘴。（argue）</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B_5_AN.47_1#69ada910e.blank?vop=1&amp;pid=6f85b5938&amp;color=0,0,0&amp;vpa=16&amp;vtp=1&amp;bbb=1"/>
          <p:cNvSpPr/>
          <p:nvPr/>
        </p:nvSpPr>
        <p:spPr>
          <a:xfrm>
            <a:off x="2394172" y="1777365"/>
            <a:ext cx="861060"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arguing</a:t>
            </a:r>
            <a:endParaRPr lang="en-US" altLang="zh-CN" dirty="0"/>
          </a:p>
        </p:txBody>
      </p:sp>
      <p:sp>
        <p:nvSpPr>
          <p:cNvPr id="5" name="QB_5_AN.48_1#69ada910e.blank?vop=1&amp;pid=6f85b5938&amp;color=0,0,0&amp;vpa=17&amp;vtp=1&amp;bbb=1"/>
          <p:cNvSpPr/>
          <p:nvPr/>
        </p:nvSpPr>
        <p:spPr>
          <a:xfrm>
            <a:off x="3397472" y="1790065"/>
            <a:ext cx="573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endParaRPr lang="en-US" altLang="zh-CN" dirty="0"/>
          </a:p>
        </p:txBody>
      </p:sp>
      <p:sp>
        <p:nvSpPr>
          <p:cNvPr id="6" name="QB_5_AN.49_1#69ada910e.blank?vop=1&amp;pid=6f85b5938&amp;color=0,0,0&amp;vpa=18&amp;vtp=1&amp;bbb=1"/>
          <p:cNvSpPr/>
          <p:nvPr/>
        </p:nvSpPr>
        <p:spPr>
          <a:xfrm>
            <a:off x="4070572" y="1790065"/>
            <a:ext cx="585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each</a:t>
            </a:r>
            <a:endParaRPr lang="en-US" altLang="zh-CN" dirty="0"/>
          </a:p>
        </p:txBody>
      </p:sp>
      <p:sp>
        <p:nvSpPr>
          <p:cNvPr id="7" name="QB_5_AN.50_1#69ada910e.blank?vop=1&amp;pid=6f85b5938&amp;color=0,0,0&amp;vpa=19&amp;vtp=1&amp;bbb=1"/>
          <p:cNvSpPr/>
          <p:nvPr/>
        </p:nvSpPr>
        <p:spPr>
          <a:xfrm>
            <a:off x="4794472" y="1790065"/>
            <a:ext cx="636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other</a:t>
            </a:r>
            <a:endParaRPr lang="en-US" altLang="zh-CN" dirty="0"/>
          </a:p>
        </p:txBody>
      </p:sp>
      <p:sp>
        <p:nvSpPr>
          <p:cNvPr id="8" name="QB_5_AN.51_1#69ada910e.blank?vop=1&amp;pid=6f85b5938&amp;color=0,0,0&amp;vpa=20&amp;vtp=1&amp;bbb=1"/>
          <p:cNvSpPr/>
          <p:nvPr/>
        </p:nvSpPr>
        <p:spPr>
          <a:xfrm>
            <a:off x="5569172" y="1790065"/>
            <a:ext cx="1144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about/over</a:t>
            </a:r>
            <a:endParaRPr lang="en-US" altLang="zh-CN" dirty="0"/>
          </a:p>
        </p:txBody>
      </p:sp>
      <p:sp>
        <p:nvSpPr>
          <p:cNvPr id="9" name="QB_5_AN.52_1#69ada910e.blank?vop=1&amp;pid=6f85b5938&amp;color=0,0,0&amp;vpa=21&amp;vtp=1&amp;bbb=1"/>
          <p:cNvSpPr/>
          <p:nvPr/>
        </p:nvSpPr>
        <p:spPr>
          <a:xfrm>
            <a:off x="6826472" y="1777365"/>
            <a:ext cx="788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money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bg/>
                                          </p:spTgt>
                                        </p:tgtEl>
                                        <p:attrNameLst>
                                          <p:attrName>style.visibility</p:attrName>
                                        </p:attrNameLst>
                                      </p:cBhvr>
                                      <p:to>
                                        <p:strVal val="visible"/>
                                      </p:to>
                                    </p:set>
                                    <p:anim calcmode="lin" valueType="num">
                                      <p:cBhvr additive="base">
                                        <p:cTn id="5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9">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3_1#68a16eaf7?vop=1&amp;pid=6f85b5938&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每个人都知道人口的增长肯定会导致能源的缺乏。（result；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definitely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endParaRPr lang="en-US" altLang="zh-CN" sz="1800" dirty="0"/>
          </a:p>
        </p:txBody>
      </p:sp>
      <p:sp>
        <p:nvSpPr>
          <p:cNvPr id="3" name="QB_5_AN.54_1#68a16eaf7.blank?vop=1&amp;pid=6f85b5938&amp;color=0,0,0&amp;vpa=22&amp;vtp=1&amp;bbb=1"/>
          <p:cNvSpPr/>
          <p:nvPr/>
        </p:nvSpPr>
        <p:spPr>
          <a:xfrm>
            <a:off x="6901910" y="1447665"/>
            <a:ext cx="674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result</a:t>
            </a:r>
            <a:endParaRPr lang="en-US" altLang="zh-CN" dirty="0"/>
          </a:p>
        </p:txBody>
      </p:sp>
      <p:sp>
        <p:nvSpPr>
          <p:cNvPr id="4" name="QB_5_AN.55_1#68a16eaf7.blank?vop=1&amp;pid=6f85b5938&amp;color=0,0,0&amp;vpa=23&amp;vtp=1&amp;bbb=1"/>
          <p:cNvSpPr/>
          <p:nvPr/>
        </p:nvSpPr>
        <p:spPr>
          <a:xfrm>
            <a:off x="7702010" y="1447665"/>
            <a:ext cx="344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5" name="QB_5_AN.56_1#68a16eaf7.blank?vop=1&amp;pid=6f85b5938&amp;color=0,0,0&amp;vpa=24&amp;vtp=1&amp;bbb=1"/>
          <p:cNvSpPr/>
          <p:nvPr/>
        </p:nvSpPr>
        <p:spPr>
          <a:xfrm>
            <a:off x="8159210" y="1447665"/>
            <a:ext cx="446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6" name="QB_5_AN.57_1#68a16eaf7.blank?vop=1&amp;pid=6f85b5938&amp;color=0,0,0&amp;vpa=25&amp;vtp=1&amp;bbb=1"/>
          <p:cNvSpPr/>
          <p:nvPr/>
        </p:nvSpPr>
        <p:spPr>
          <a:xfrm>
            <a:off x="8743410" y="1447665"/>
            <a:ext cx="547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lack</a:t>
            </a:r>
            <a:endParaRPr lang="en-US" altLang="zh-CN" dirty="0"/>
          </a:p>
        </p:txBody>
      </p:sp>
      <p:sp>
        <p:nvSpPr>
          <p:cNvPr id="7" name="QB_5_AN.58_1#68a16eaf7.blank?vop=1&amp;pid=6f85b5938&amp;color=0,0,0&amp;vpa=26&amp;vtp=1&amp;bbb=1"/>
          <p:cNvSpPr/>
          <p:nvPr/>
        </p:nvSpPr>
        <p:spPr>
          <a:xfrm>
            <a:off x="9403810" y="1447665"/>
            <a:ext cx="357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5d08deb2d.fixed?pid=ed6e4919c&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7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Period</a:t>
            </a:r>
            <a:r>
              <a:rPr lang="en-US" altLang="zh-CN" sz="54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5400" dirty="0"/>
          </a:p>
        </p:txBody>
      </p:sp>
      <p:sp>
        <p:nvSpPr>
          <p:cNvPr id="3" name="C_2_BD#5d08deb2d.fixed?pid=ed6e4919c&amp;color=255,255,255&amp;vtp=1&amp;bbb=1&amp;hb=1"/>
          <p:cNvSpPr/>
          <p:nvPr/>
        </p:nvSpPr>
        <p:spPr>
          <a:xfrm>
            <a:off x="2386584" y="2519172"/>
            <a:ext cx="7223760" cy="2011680"/>
          </a:xfrm>
          <a:prstGeom prst="rect">
            <a:avLst/>
          </a:prstGeom>
          <a:noFill/>
        </p:spPr>
        <p:txBody>
          <a:bodyPr wrap="none" lIns="0" tIns="0" rIns="0" bIns="0" rtlCol="0" anchor="ctr"/>
          <a:lstStyle/>
          <a:p>
            <a:pPr algn="ctr">
              <a:lnSpc>
                <a:spcPts val="53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Useful</a:t>
            </a:r>
            <a:r>
              <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rPr>
              <a:t> </a:t>
            </a:r>
            <a:endPar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endParaRPr>
          </a:p>
          <a:p>
            <a:pPr algn="ctr">
              <a:lnSpc>
                <a:spcPts val="5300"/>
              </a:lnSpc>
            </a:pP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Structures</a:t>
            </a: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for</a:t>
            </a:r>
            <a:r>
              <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rPr>
              <a:t> </a:t>
            </a:r>
            <a:endPar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endParaRPr>
          </a:p>
          <a:p>
            <a:pPr algn="ctr">
              <a:lnSpc>
                <a:spcPts val="5400"/>
              </a:lnSpc>
            </a:pP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Writing</a:t>
            </a:r>
            <a:endParaRPr lang="en-US" altLang="zh-CN" sz="4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9_1#1b16c7833?vop=1&amp;pid=6f85b5938&amp;color=0,0,0&amp;vtp=1&amp;bt=1&amp;bbb=1&amp;hb=1"/>
          <p:cNvSpPr/>
          <p:nvPr/>
        </p:nvSpPr>
        <p:spPr>
          <a:xfrm>
            <a:off x="832104" y="108000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这个旨在为年轻音乐家提供支持的项目自上个月开始实施。（provide）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musicians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5_AN.60_1#1b16c7833.blank?vop=1&amp;pid=6f85b5938&amp;color=0,0,0&amp;vpa=27&amp;vtp=1&amp;bbb=1"/>
          <p:cNvSpPr/>
          <p:nvPr/>
        </p:nvSpPr>
        <p:spPr>
          <a:xfrm>
            <a:off x="3568160" y="1455920"/>
            <a:ext cx="865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provide</a:t>
            </a:r>
            <a:endParaRPr lang="en-US" altLang="zh-CN" dirty="0"/>
          </a:p>
        </p:txBody>
      </p:sp>
      <p:sp>
        <p:nvSpPr>
          <p:cNvPr id="4" name="QB_5_AN.61_1#1b16c7833.blank?vop=1&amp;pid=6f85b5938&amp;color=0,0,0&amp;vpa=28&amp;vtp=1&amp;bbb=1"/>
          <p:cNvSpPr/>
          <p:nvPr/>
        </p:nvSpPr>
        <p:spPr>
          <a:xfrm>
            <a:off x="4596860" y="1455920"/>
            <a:ext cx="852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support</a:t>
            </a:r>
            <a:endParaRPr lang="en-US" altLang="zh-CN" dirty="0"/>
          </a:p>
        </p:txBody>
      </p:sp>
      <p:sp>
        <p:nvSpPr>
          <p:cNvPr id="5" name="QB_5_AN.62_1#1b16c7833.blank?vop=1&amp;pid=6f85b5938&amp;color=0,0,0&amp;vpa=29&amp;vtp=1&amp;bbb=1"/>
          <p:cNvSpPr/>
          <p:nvPr/>
        </p:nvSpPr>
        <p:spPr>
          <a:xfrm>
            <a:off x="5612860" y="1468620"/>
            <a:ext cx="433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3_1#f71437099?vop=1&amp;pid=6f85b5938&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最后，我想向大家说明一些基本事实。（close）</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facts.</a:t>
            </a:r>
            <a:endParaRPr lang="en-US" altLang="zh-CN" sz="1800" dirty="0"/>
          </a:p>
        </p:txBody>
      </p:sp>
      <p:sp>
        <p:nvSpPr>
          <p:cNvPr id="3" name="QB_5_AN.64_1#f71437099.blank?vop=1&amp;pid=6f85b5938&amp;color=0,0,0&amp;vpa=30&amp;vtp=1&amp;bbb=1"/>
          <p:cNvSpPr/>
          <p:nvPr/>
        </p:nvSpPr>
        <p:spPr>
          <a:xfrm>
            <a:off x="799560" y="1447665"/>
            <a:ext cx="357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4" name="QB_5_AN.65_1#f71437099.blank?vop=1&amp;pid=6f85b5938&amp;color=0,0,0&amp;vpa=31&amp;vtp=1&amp;bbb=1"/>
          <p:cNvSpPr/>
          <p:nvPr/>
        </p:nvSpPr>
        <p:spPr>
          <a:xfrm>
            <a:off x="1307560" y="1434965"/>
            <a:ext cx="827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closing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6_1#c76fdc627?vop=1&amp;pid=6f85b5938&amp;color=0,0,0&amp;vtp=1&amp;bt=1&amp;bbb=1&amp;h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他们用手托着脸颊，专注地盯着窗外或仰望天花板。（with复合结构）（读后续写·人与社会）</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occupy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ceiling.</a:t>
            </a:r>
            <a:endParaRPr lang="en-US" altLang="zh-CN" dirty="0"/>
          </a:p>
        </p:txBody>
      </p:sp>
      <p:sp>
        <p:nvSpPr>
          <p:cNvPr id="3" name="QB_5_AN.67_1#c76fdc627.blank?vop=1&amp;pid=6f85b5938&amp;color=0,0,0&amp;vpa=32&amp;vtp=1&amp;bbb=1"/>
          <p:cNvSpPr/>
          <p:nvPr/>
        </p:nvSpPr>
        <p:spPr>
          <a:xfrm>
            <a:off x="850360" y="1468620"/>
            <a:ext cx="614744"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endParaRPr lang="en-US" altLang="zh-CN" dirty="0"/>
          </a:p>
        </p:txBody>
      </p:sp>
      <p:sp>
        <p:nvSpPr>
          <p:cNvPr id="4" name="QB_5_AN.68_1#c76fdc627.blank?vop=1&amp;pid=6f85b5938&amp;color=0,0,0&amp;vpa=33&amp;vtp=1&amp;bbb=1"/>
          <p:cNvSpPr/>
          <p:nvPr/>
        </p:nvSpPr>
        <p:spPr>
          <a:xfrm>
            <a:off x="1599660" y="1468620"/>
            <a:ext cx="585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their</a:t>
            </a:r>
            <a:endParaRPr lang="en-US" altLang="zh-CN" dirty="0"/>
          </a:p>
        </p:txBody>
      </p:sp>
      <p:sp>
        <p:nvSpPr>
          <p:cNvPr id="5" name="QB_5_AN.69_1#c76fdc627.blank?vop=1&amp;pid=6f85b5938&amp;color=0,0,0&amp;vpa=34&amp;vtp=1&amp;bbb=1"/>
          <p:cNvSpPr/>
          <p:nvPr/>
        </p:nvSpPr>
        <p:spPr>
          <a:xfrm>
            <a:off x="2298160" y="1468620"/>
            <a:ext cx="788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cheeks</a:t>
            </a:r>
            <a:endParaRPr lang="en-US" altLang="zh-CN" dirty="0"/>
          </a:p>
        </p:txBody>
      </p:sp>
      <p:sp>
        <p:nvSpPr>
          <p:cNvPr id="6" name="QB_5_AN.70_1#c76fdc627.blank?vop=1&amp;pid=6f85b5938&amp;color=0,0,0&amp;vpa=35&amp;vtp=1&amp;bbb=1"/>
          <p:cNvSpPr/>
          <p:nvPr/>
        </p:nvSpPr>
        <p:spPr>
          <a:xfrm>
            <a:off x="3237960" y="1468620"/>
            <a:ext cx="395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endParaRPr lang="en-US" altLang="zh-CN" dirty="0"/>
          </a:p>
        </p:txBody>
      </p:sp>
      <p:sp>
        <p:nvSpPr>
          <p:cNvPr id="7" name="QB_5_AN.71_1#c76fdc627.blank?vop=1&amp;pid=6f85b5938&amp;color=0,0,0&amp;vpa=36&amp;vtp=1&amp;bbb=1"/>
          <p:cNvSpPr/>
          <p:nvPr/>
        </p:nvSpPr>
        <p:spPr>
          <a:xfrm>
            <a:off x="3771360" y="1468620"/>
            <a:ext cx="585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their</a:t>
            </a:r>
            <a:endParaRPr lang="en-US" altLang="zh-CN" dirty="0"/>
          </a:p>
        </p:txBody>
      </p:sp>
      <p:sp>
        <p:nvSpPr>
          <p:cNvPr id="8" name="QB_5_AN.72_1#c76fdc627.blank?vop=1&amp;pid=6f85b5938&amp;color=0,0,0&amp;vpa=37&amp;vtp=1&amp;bbb=1"/>
          <p:cNvSpPr/>
          <p:nvPr/>
        </p:nvSpPr>
        <p:spPr>
          <a:xfrm>
            <a:off x="4457160" y="1468620"/>
            <a:ext cx="700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hands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bg/>
                                          </p:spTgt>
                                        </p:tgtEl>
                                        <p:attrNameLst>
                                          <p:attrName>style.visibility</p:attrName>
                                        </p:attrNameLst>
                                      </p:cBhvr>
                                      <p:to>
                                        <p:strVal val="visible"/>
                                      </p:to>
                                    </p:set>
                                    <p:anim calcmode="lin" valueType="num">
                                      <p:cBhvr additive="base">
                                        <p:cTn id="5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8">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
                                            <p:txEl>
                                              <p:pRg st="0" end="0"/>
                                            </p:txEl>
                                          </p:spTgt>
                                        </p:tgtEl>
                                        <p:attrNameLst>
                                          <p:attrName>style.visibility</p:attrName>
                                        </p:attrNameLst>
                                      </p:cBhvr>
                                      <p:to>
                                        <p:strVal val="visible"/>
                                      </p:to>
                                    </p:set>
                                    <p:anim calcmode="lin" valueType="num">
                                      <p:cBhvr additive="base">
                                        <p:cTn id="6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b624111e8?pid=1ab007e68&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5_BD.73_1#1b6c46adf?vop=1&amp;pid=b624111e8&amp;color=0,0,0&amp;vtp=1&amp;bbb=1&amp;hb=1"/>
          <p:cNvSpPr/>
          <p:nvPr/>
        </p:nvSpPr>
        <p:spPr>
          <a:xfrm>
            <a:off x="832104" y="1422400"/>
            <a:ext cx="10533888" cy="4120769"/>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体裁：新闻报道 | 主题：中国登月服 | 词数：约235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广东潮州</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期末</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spacesuit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September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28,</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Chongqing.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pioneering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unveiling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milestone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spacesuit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Agency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CMSA）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campaign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ceremony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Chongqing</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#1.1.2</a:t>
            </a:r>
            <a:endParaRPr lang="en-US" altLang="zh-CN" dirty="0"/>
          </a:p>
        </p:txBody>
      </p:sp>
      <p:sp>
        <p:nvSpPr>
          <p:cNvPr id="4" name="QM_5_AN.74_1#1b6c46adf.blank?vop=1&amp;pid=b624111e8&amp;color=0,0,0&amp;vpa=38&amp;vtp=1&amp;bbb=1"/>
          <p:cNvSpPr/>
          <p:nvPr/>
        </p:nvSpPr>
        <p:spPr>
          <a:xfrm>
            <a:off x="2647410" y="2636520"/>
            <a:ext cx="992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powerful</a:t>
            </a:r>
            <a:endParaRPr lang="en-US" altLang="zh-CN" dirty="0"/>
          </a:p>
        </p:txBody>
      </p:sp>
      <p:sp>
        <p:nvSpPr>
          <p:cNvPr id="5" name="QM_5_AN.75_1#1b6c46adf.blank?vop=1&amp;pid=b624111e8&amp;color=0,0,0&amp;vpa=39&amp;vtp=1&amp;bbb=1"/>
          <p:cNvSpPr/>
          <p:nvPr/>
        </p:nvSpPr>
        <p:spPr>
          <a:xfrm>
            <a:off x="850360" y="3906520"/>
            <a:ext cx="839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reflects</a:t>
            </a:r>
            <a:endParaRPr lang="en-US" altLang="zh-CN" dirty="0"/>
          </a:p>
        </p:txBody>
      </p:sp>
      <p:sp>
        <p:nvSpPr>
          <p:cNvPr id="6" name="QM_5_AN.76_1#1b6c46adf.blank?vop=1&amp;pid=b624111e8&amp;color=0,0,0&amp;vpa=40&amp;vtp=1"/>
          <p:cNvSpPr/>
          <p:nvPr/>
        </p:nvSpPr>
        <p:spPr>
          <a:xfrm>
            <a:off x="3803110" y="4325620"/>
            <a:ext cx="268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M_5_AN.77_1#1b6c46adf.blank?vop=1&amp;pid=b624111e8&amp;color=0,0,0&amp;vpa=41&amp;vtp=1&amp;bbb=1"/>
          <p:cNvSpPr/>
          <p:nvPr/>
        </p:nvSpPr>
        <p:spPr>
          <a:xfrm>
            <a:off x="5314410" y="4744720"/>
            <a:ext cx="598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third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8_1#1b6c46adf?vop=1&amp;pid=b624111e8&amp;color=0,0,0&amp;mp=1&amp;vtp=1&amp;bt=1&amp;bbb=1&amp;hb=1"/>
          <p:cNvSpPr/>
          <p:nvPr/>
        </p:nvSpPr>
        <p:spPr>
          <a:xfrm>
            <a:off x="832104" y="1078992"/>
            <a:ext cx="10533888" cy="45466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elegant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bands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“Feitian”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ribbons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（丝带）—meaning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culture—symbolising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（灵动）</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（elegant）.The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exhaust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dynamic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Meanwhile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military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uniforms,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pioneering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spacesuit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component,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standards.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（breakthrough</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solid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foundation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lunar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#1.1.5</a:t>
            </a:r>
            <a:endParaRPr lang="en-US" altLang="zh-CN" dirty="0"/>
          </a:p>
        </p:txBody>
      </p:sp>
      <p:sp>
        <p:nvSpPr>
          <p:cNvPr id="3" name="QM_5_AN.79_1#1b6c46adf.blank?vop=1&amp;pid=b624111e8&amp;color=0,0,0&amp;mp=1&amp;vpa=42&amp;vtp=1&amp;bbb=1"/>
          <p:cNvSpPr/>
          <p:nvPr/>
        </p:nvSpPr>
        <p:spPr>
          <a:xfrm>
            <a:off x="2152110" y="1454912"/>
            <a:ext cx="979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designed</a:t>
            </a:r>
            <a:endParaRPr lang="en-US" altLang="zh-CN" dirty="0"/>
          </a:p>
        </p:txBody>
      </p:sp>
      <p:sp>
        <p:nvSpPr>
          <p:cNvPr id="4" name="QM_5_AN.80_1#1b6c46adf.blank?vop=1&amp;pid=b624111e8&amp;color=0,0,0&amp;mp=1&amp;vpa=43&amp;vtp=1&amp;bbb=1"/>
          <p:cNvSpPr/>
          <p:nvPr/>
        </p:nvSpPr>
        <p:spPr>
          <a:xfrm>
            <a:off x="8171910" y="1874012"/>
            <a:ext cx="966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elegance</a:t>
            </a:r>
            <a:endParaRPr lang="en-US" altLang="zh-CN" dirty="0"/>
          </a:p>
        </p:txBody>
      </p:sp>
      <p:sp>
        <p:nvSpPr>
          <p:cNvPr id="5" name="QM_5_AN.81_1#1b6c46adf.blank?vop=1&amp;pid=b624111e8&amp;color=0,0,0&amp;mp=1&amp;vpa=44&amp;vtp=1&amp;bbb=1"/>
          <p:cNvSpPr/>
          <p:nvPr/>
        </p:nvSpPr>
        <p:spPr>
          <a:xfrm>
            <a:off x="1809210" y="2293112"/>
            <a:ext cx="11953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shaped</a:t>
            </a:r>
            <a:endParaRPr lang="en-US" altLang="zh-CN" dirty="0"/>
          </a:p>
        </p:txBody>
      </p:sp>
      <p:sp>
        <p:nvSpPr>
          <p:cNvPr id="6" name="QM_5_AN.82_1#1b6c46adf.blank?vop=1&amp;pid=b624111e8&amp;color=0,0,0&amp;mp=1&amp;vpa=45&amp;vtp=1&amp;bbb=1"/>
          <p:cNvSpPr/>
          <p:nvPr/>
        </p:nvSpPr>
        <p:spPr>
          <a:xfrm>
            <a:off x="9708610" y="3144012"/>
            <a:ext cx="725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which</a:t>
            </a:r>
            <a:endParaRPr lang="en-US" altLang="zh-CN" dirty="0"/>
          </a:p>
        </p:txBody>
      </p:sp>
      <p:sp>
        <p:nvSpPr>
          <p:cNvPr id="7" name="QM_5_AN.83_1#1b6c46adf.blank?vop=1&amp;pid=b624111e8&amp;color=0,0,0&amp;mp=1&amp;vpa=46&amp;vtp=1&amp;bbb=1"/>
          <p:cNvSpPr/>
          <p:nvPr/>
        </p:nvSpPr>
        <p:spPr>
          <a:xfrm>
            <a:off x="3904710" y="3969512"/>
            <a:ext cx="915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on/upon</a:t>
            </a:r>
            <a:endParaRPr lang="en-US" altLang="zh-CN" dirty="0"/>
          </a:p>
        </p:txBody>
      </p:sp>
      <p:sp>
        <p:nvSpPr>
          <p:cNvPr id="8" name="QM_5_AN.84_1#1b6c46adf.blank?vop=1&amp;pid=b624111e8&amp;color=0,0,0&amp;mp=1&amp;vpa=47&amp;vtp=1&amp;bbb=1"/>
          <p:cNvSpPr/>
          <p:nvPr/>
        </p:nvSpPr>
        <p:spPr>
          <a:xfrm>
            <a:off x="7349585" y="4807712"/>
            <a:ext cx="1474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breakthroughs</a:t>
            </a:r>
            <a:endParaRPr lang="en-US" altLang="zh-CN" dirty="0"/>
          </a:p>
        </p:txBody>
      </p:sp>
      <p:sp>
        <p:nvSpPr>
          <p:cNvPr id="9" name="QM_5_EX.85_1#1b6c46adf?vop=1&amp;pid=b624111e8&amp;color=0,0,0&amp;vtp=1&amp;bbb=1"/>
          <p:cNvSpPr/>
          <p:nvPr/>
        </p:nvSpPr>
        <p:spPr>
          <a:xfrm>
            <a:off x="832104" y="5593080"/>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这是一篇新闻报道</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介绍了中国的登月服在重庆首次公开亮相</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以及该服装的特点和重要性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bg/>
                                          </p:spTgt>
                                        </p:tgtEl>
                                        <p:attrNameLst>
                                          <p:attrName>style.visibility</p:attrName>
                                        </p:attrNameLst>
                                      </p:cBhvr>
                                      <p:to>
                                        <p:strVal val="visible"/>
                                      </p:to>
                                    </p:set>
                                    <p:anim calcmode="lin" valueType="num">
                                      <p:cBhvr additive="base">
                                        <p:cTn id="5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8">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
                                            <p:txEl>
                                              <p:pRg st="0" end="0"/>
                                            </p:txEl>
                                          </p:spTgt>
                                        </p:tgtEl>
                                        <p:attrNameLst>
                                          <p:attrName>style.visibility</p:attrName>
                                        </p:attrNameLst>
                                      </p:cBhvr>
                                      <p:to>
                                        <p:strVal val="visible"/>
                                      </p:to>
                                    </p:set>
                                    <p:anim calcmode="lin" valueType="num">
                                      <p:cBhvr additive="base">
                                        <p:cTn id="6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6_1#b1cd1c9b5?vop=1&amp;pid=1b6c46ad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3" name="QB_6_AN.87_1#b1cd1c9b5.blank?vop=1&amp;pid=1b6c46adf&amp;color=0,0,0&amp;vpa=48&amp;vtp=1&amp;bbb=1"/>
          <p:cNvSpPr/>
          <p:nvPr/>
        </p:nvSpPr>
        <p:spPr>
          <a:xfrm>
            <a:off x="1053560" y="1024382"/>
            <a:ext cx="992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powerful</a:t>
            </a:r>
            <a:endParaRPr lang="en-US" altLang="zh-CN" dirty="0"/>
          </a:p>
        </p:txBody>
      </p:sp>
      <p:sp>
        <p:nvSpPr>
          <p:cNvPr id="4" name="QB_6_AS.88_1#b1cd1c9b5?vop=1&amp;pid=1b6c46adf&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句意为：据媒体报道，这套登月服的外观极具力量感，彰显了中国人民的开拓精神。设空处作定语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appearance，应用形容词。</a:t>
            </a:r>
            <a:endParaRPr lang="en-US" altLang="zh-CN" dirty="0"/>
          </a:p>
        </p:txBody>
      </p:sp>
      <p:sp>
        <p:nvSpPr>
          <p:cNvPr id="5" name="QB_6_BD.89_1#8699fb326?vop=1&amp;pid=1b6c46adf&amp;color=0,0,0&amp;vtp=1&amp;bbb=1"/>
          <p:cNvSpPr/>
          <p:nvPr/>
        </p:nvSpPr>
        <p:spPr>
          <a:xfrm>
            <a:off x="832104" y="231844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6" name="QB_6_AN.90_1#8699fb326.blank?vop=1&amp;pid=1b6c46adf&amp;color=0,0,0&amp;vpa=49&amp;vtp=1&amp;bbb=1"/>
          <p:cNvSpPr/>
          <p:nvPr/>
        </p:nvSpPr>
        <p:spPr>
          <a:xfrm>
            <a:off x="1078960" y="2276538"/>
            <a:ext cx="839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reflects</a:t>
            </a:r>
            <a:endParaRPr lang="en-US" altLang="zh-CN" dirty="0"/>
          </a:p>
        </p:txBody>
      </p:sp>
      <p:sp>
        <p:nvSpPr>
          <p:cNvPr id="7" name="QB_6_AS.91_1#8699fb326?vop=1&amp;pid=1b6c46adf&amp;color=0,0,0&amp;vtp=1&amp;bbb=1&amp;hb=1"/>
          <p:cNvSpPr/>
          <p:nvPr/>
        </p:nvSpPr>
        <p:spPr>
          <a:xfrm>
            <a:off x="832104" y="273875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句意为：此次亮相标志着我国探月工程的一个重要里程碑，也反映了中国航天服技术的进步。主语为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unveiling</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，设空处与marks并列作谓语，应用第三人称单数形式。</a:t>
            </a:r>
            <a:endParaRPr lang="en-US" altLang="zh-CN" dirty="0"/>
          </a:p>
        </p:txBody>
      </p:sp>
      <p:sp>
        <p:nvSpPr>
          <p:cNvPr id="8" name="QB_6_BD.92_1#92fd8e3b8?vop=1&amp;pid=1b6c46adf&amp;color=0,0,0&amp;vtp=1&amp;bbb=1"/>
          <p:cNvSpPr/>
          <p:nvPr/>
        </p:nvSpPr>
        <p:spPr>
          <a:xfrm>
            <a:off x="832104" y="356622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9" name="QB_6_AN.93_1#92fd8e3b8.blank?vop=1&amp;pid=1b6c46adf&amp;color=0,0,0&amp;vpa=50&amp;vtp=1"/>
          <p:cNvSpPr/>
          <p:nvPr/>
        </p:nvSpPr>
        <p:spPr>
          <a:xfrm>
            <a:off x="1078960" y="3524313"/>
            <a:ext cx="268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B_6_AS.94_1#92fd8e3b8?vop=1&amp;pid=1b6c46adf&amp;color=0,0,0&amp;vtp=1&amp;bbb=1&amp;hb=1"/>
          <p:cNvSpPr/>
          <p:nvPr/>
        </p:nvSpPr>
        <p:spPr>
          <a:xfrm>
            <a:off x="832104" y="398653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句意为：在重庆举行的第三届航天服技术论坛开幕式上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，中国载人航天工程办公室还发起了一场登月服征</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名活动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，欢迎所有人参加。此处泛指“一场征名活动”，且naming的发音以辅音音素开头，应用不定冠词a。</a:t>
            </a:r>
            <a:endParaRPr lang="en-US" altLang="zh-CN" dirty="0"/>
          </a:p>
        </p:txBody>
      </p:sp>
      <p:sp>
        <p:nvSpPr>
          <p:cNvPr id="11" name="QB_6_BD.95_1#f5d92d313?vop=1&amp;pid=1b6c46adf&amp;color=0,0,0&amp;vtp=1&amp;bbb=1"/>
          <p:cNvSpPr/>
          <p:nvPr/>
        </p:nvSpPr>
        <p:spPr>
          <a:xfrm>
            <a:off x="832104" y="481399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12" name="QB_6_AN.96_1#f5d92d313.blank?vop=1&amp;pid=1b6c46adf&amp;color=0,0,0&amp;vpa=51&amp;vtp=1&amp;bbb=1"/>
          <p:cNvSpPr/>
          <p:nvPr/>
        </p:nvSpPr>
        <p:spPr>
          <a:xfrm>
            <a:off x="1078960" y="4772088"/>
            <a:ext cx="598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third</a:t>
            </a:r>
            <a:endParaRPr lang="en-US" altLang="zh-CN" dirty="0"/>
          </a:p>
        </p:txBody>
      </p:sp>
      <p:sp>
        <p:nvSpPr>
          <p:cNvPr id="13" name="QB_6_AS.97_1#f5d92d313?vop=1&amp;pid=1b6c46adf&amp;color=0,0,0&amp;vtp=1&amp;bbb=1"/>
          <p:cNvSpPr/>
          <p:nvPr/>
        </p:nvSpPr>
        <p:spPr>
          <a:xfrm>
            <a:off x="832104" y="5190300"/>
            <a:ext cx="10533888" cy="363665"/>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句意见上一题解析。空前有定冠词the，此处表示“第三”，应用序数词third。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 calcmode="lin" valueType="num">
                                      <p:cBhvr additive="base">
                                        <p:cTn id="5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9">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 calcmode="lin" valueType="num">
                                      <p:cBhvr additive="base">
                                        <p:cTn id="5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0">
                                            <p:bg/>
                                          </p:spTgt>
                                        </p:tgtEl>
                                        <p:attrNameLst>
                                          <p:attrName>style.visibility</p:attrName>
                                        </p:attrNameLst>
                                      </p:cBhvr>
                                      <p:to>
                                        <p:strVal val="visible"/>
                                      </p:to>
                                    </p:set>
                                    <p:anim calcmode="lin" valueType="num">
                                      <p:cBhvr additive="base">
                                        <p:cTn id="65"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10">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txEl>
                                              <p:pRg st="0" end="0"/>
                                            </p:txEl>
                                          </p:spTgt>
                                        </p:tgtEl>
                                        <p:attrNameLst>
                                          <p:attrName>style.visibility</p:attrName>
                                        </p:attrNameLst>
                                      </p:cBhvr>
                                      <p:to>
                                        <p:strVal val="visible"/>
                                      </p:to>
                                    </p:set>
                                    <p:anim calcmode="lin" valueType="num">
                                      <p:cBhvr additive="base">
                                        <p:cTn id="6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1" end="1"/>
                                            </p:txEl>
                                          </p:spTgt>
                                        </p:tgtEl>
                                        <p:attrNameLst>
                                          <p:attrName>style.visibility</p:attrName>
                                        </p:attrNameLst>
                                      </p:cBhvr>
                                      <p:to>
                                        <p:strVal val="visible"/>
                                      </p:to>
                                    </p:set>
                                    <p:anim calcmode="lin" valueType="num">
                                      <p:cBhvr additive="base">
                                        <p:cTn id="7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2">
                                            <p:bg/>
                                          </p:spTgt>
                                        </p:tgtEl>
                                        <p:attrNameLst>
                                          <p:attrName>style.visibility</p:attrName>
                                        </p:attrNameLst>
                                      </p:cBhvr>
                                      <p:to>
                                        <p:strVal val="visible"/>
                                      </p:to>
                                    </p:set>
                                    <p:anim calcmode="lin" valueType="num">
                                      <p:cBhvr additive="base">
                                        <p:cTn id="79"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0" dur="500" fill="hold"/>
                                        <p:tgtEl>
                                          <p:spTgt spid="12">
                                            <p:bg/>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12">
                                            <p:txEl>
                                              <p:pRg st="0" end="0"/>
                                            </p:txEl>
                                          </p:spTgt>
                                        </p:tgtEl>
                                        <p:attrNameLst>
                                          <p:attrName>style.visibility</p:attrName>
                                        </p:attrNameLst>
                                      </p:cBhvr>
                                      <p:to>
                                        <p:strVal val="visible"/>
                                      </p:to>
                                    </p:set>
                                    <p:anim calcmode="lin" valueType="num">
                                      <p:cBhvr additive="base">
                                        <p:cTn id="83"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13">
                                            <p:bg/>
                                          </p:spTgt>
                                        </p:tgtEl>
                                        <p:attrNameLst>
                                          <p:attrName>style.visibility</p:attrName>
                                        </p:attrNameLst>
                                      </p:cBhvr>
                                      <p:to>
                                        <p:strVal val="visible"/>
                                      </p:to>
                                    </p:set>
                                    <p:anim calcmode="lin" valueType="num">
                                      <p:cBhvr additive="base">
                                        <p:cTn id="89"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0" dur="500" fill="hold"/>
                                        <p:tgtEl>
                                          <p:spTgt spid="13">
                                            <p:bg/>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3">
                                            <p:txEl>
                                              <p:pRg st="0" end="0"/>
                                            </p:txEl>
                                          </p:spTgt>
                                        </p:tgtEl>
                                        <p:attrNameLst>
                                          <p:attrName>style.visibility</p:attrName>
                                        </p:attrNameLst>
                                      </p:cBhvr>
                                      <p:to>
                                        <p:strVal val="visible"/>
                                      </p:to>
                                    </p:set>
                                    <p:anim calcmode="lin" valueType="num">
                                      <p:cBhvr additive="base">
                                        <p:cTn id="93"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8_1#d0fe25c3c?vop=1&amp;pid=1b6c46adf&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3" name="QB_6_AN.99_1#d0fe25c3c.blank?vop=1&amp;pid=1b6c46adf&amp;color=0,0,0&amp;vpa=52&amp;vtp=1&amp;bbb=1"/>
          <p:cNvSpPr/>
          <p:nvPr/>
        </p:nvSpPr>
        <p:spPr>
          <a:xfrm>
            <a:off x="1066260" y="1019683"/>
            <a:ext cx="9794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designed</a:t>
            </a:r>
            <a:endParaRPr lang="en-US" altLang="zh-CN" dirty="0"/>
          </a:p>
        </p:txBody>
      </p:sp>
      <p:sp>
        <p:nvSpPr>
          <p:cNvPr id="4" name="QB_6_AS.100_1#d0fe25c3c?vop=1&amp;pid=1b6c46adf&amp;color=0,0,0&amp;vtp=1&amp;bbb=1&amp;hb=1"/>
          <p:cNvSpPr/>
          <p:nvPr/>
        </p:nvSpPr>
        <p:spPr>
          <a:xfrm>
            <a:off x="832104" y="1468755"/>
            <a:ext cx="10533888" cy="11290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句意为：（登月服）手臂和腿上的红色装饰带凸显了其流畅和优雅的设计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，其中臂带被设计成了看似流动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“飞天”飘带造型（“飞天”在中国传统文化中意为飞升的神灵），象征着灵动与优雅。此处为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with的复合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bands与design之间为逻辑上的被动关系，应用过去分词作宾语补足语。</a:t>
            </a:r>
            <a:endParaRPr lang="en-US" altLang="zh-CN" dirty="0"/>
          </a:p>
        </p:txBody>
      </p:sp>
      <p:sp>
        <p:nvSpPr>
          <p:cNvPr id="5" name="QB_6_BD.101_1#358866390?vop=1&amp;pid=1b6c46adf&amp;color=0,0,0&amp;vtp=1&amp;bbb=1"/>
          <p:cNvSpPr/>
          <p:nvPr/>
        </p:nvSpPr>
        <p:spPr>
          <a:xfrm>
            <a:off x="832104" y="2643949"/>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6" name="QB_6_AN.102_1#358866390.blank?vop=1&amp;pid=1b6c46adf&amp;color=0,0,0&amp;vpa=53&amp;vtp=1&amp;bbb=1"/>
          <p:cNvSpPr/>
          <p:nvPr/>
        </p:nvSpPr>
        <p:spPr>
          <a:xfrm>
            <a:off x="1066260" y="2584640"/>
            <a:ext cx="9667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elegance</a:t>
            </a:r>
            <a:endParaRPr lang="en-US" altLang="zh-CN" dirty="0"/>
          </a:p>
        </p:txBody>
      </p:sp>
      <p:sp>
        <p:nvSpPr>
          <p:cNvPr id="7" name="QB_6_AS.103_1#358866390?vop=1&amp;pid=1b6c46adf&amp;color=0,0,0&amp;vtp=1&amp;bbb=1"/>
          <p:cNvSpPr/>
          <p:nvPr/>
        </p:nvSpPr>
        <p:spPr>
          <a:xfrm>
            <a:off x="832104" y="2990152"/>
            <a:ext cx="10533888" cy="344615"/>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句意见上一题解析。设空处与名词agility并列作symbolising的宾语，应用名词。</a:t>
            </a:r>
            <a:endParaRPr lang="en-US" altLang="zh-CN" sz="1800" dirty="0"/>
          </a:p>
        </p:txBody>
      </p:sp>
      <p:sp>
        <p:nvSpPr>
          <p:cNvPr id="8" name="QB_6_BD.104_1#64bcd67f2?vop=1&amp;pid=1b6c46adf&amp;color=0,0,0&amp;vtp=1&amp;bbb=1"/>
          <p:cNvSpPr/>
          <p:nvPr/>
        </p:nvSpPr>
        <p:spPr>
          <a:xfrm>
            <a:off x="832104" y="3388931"/>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800" dirty="0"/>
          </a:p>
        </p:txBody>
      </p:sp>
      <p:sp>
        <p:nvSpPr>
          <p:cNvPr id="9" name="QB_6_AN.105_1#64bcd67f2.blank?vop=1&amp;pid=1b6c46adf&amp;color=0,0,0&amp;vpa=54&amp;vtp=1&amp;bbb=1"/>
          <p:cNvSpPr/>
          <p:nvPr/>
        </p:nvSpPr>
        <p:spPr>
          <a:xfrm>
            <a:off x="1066260" y="3329622"/>
            <a:ext cx="1195388" cy="341630"/>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shaped</a:t>
            </a:r>
            <a:endParaRPr lang="en-US" altLang="zh-CN" dirty="0"/>
          </a:p>
        </p:txBody>
      </p:sp>
      <p:sp>
        <p:nvSpPr>
          <p:cNvPr id="10" name="QB_6_AS.106_1#64bcd67f2?vop=1&amp;pid=1b6c46adf&amp;color=0,0,0&amp;vtp=1&amp;bbb=1&amp;hb=1"/>
          <p:cNvSpPr/>
          <p:nvPr/>
        </p:nvSpPr>
        <p:spPr>
          <a:xfrm>
            <a:off x="832104" y="3774313"/>
            <a:ext cx="10533888" cy="7353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句意为：腿部装饰带形似火箭喷射的火焰，传递着太空探索的澎湃动力。此处陈述客观事实</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，应用一般现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，主语The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bands与shape之间为被动关系，应用被动语态；且主语为复数，be动词应用are。</a:t>
            </a:r>
            <a:endParaRPr lang="en-US" altLang="zh-CN" dirty="0"/>
          </a:p>
        </p:txBody>
      </p:sp>
      <p:sp>
        <p:nvSpPr>
          <p:cNvPr id="11" name="QB_6_BD.107_1#22a95a251?vop=1&amp;pid=1b6c46adf&amp;color=0,0,0&amp;vtp=1&amp;bbb=1"/>
          <p:cNvSpPr/>
          <p:nvPr/>
        </p:nvSpPr>
        <p:spPr>
          <a:xfrm>
            <a:off x="832104" y="4554410"/>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12" name="QB_6_AN.108_1#22a95a251.blank?vop=1&amp;pid=1b6c46adf&amp;color=0,0,0&amp;vpa=55&amp;vtp=1&amp;bbb=1"/>
          <p:cNvSpPr/>
          <p:nvPr/>
        </p:nvSpPr>
        <p:spPr>
          <a:xfrm>
            <a:off x="1078960" y="4507801"/>
            <a:ext cx="7254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which</a:t>
            </a:r>
            <a:endParaRPr lang="en-US" altLang="zh-CN" dirty="0"/>
          </a:p>
        </p:txBody>
      </p:sp>
      <p:sp>
        <p:nvSpPr>
          <p:cNvPr id="13" name="QB_6_AS.109_1#22a95a251?vop=1&amp;pid=1b6c46adf&amp;color=0,0,0&amp;vtp=1&amp;bbb=1&amp;hb=1"/>
          <p:cNvSpPr/>
          <p:nvPr/>
        </p:nvSpPr>
        <p:spPr>
          <a:xfrm>
            <a:off x="832104" y="4939792"/>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句意为：同时，登月服从中国传统军装中汲取了灵感，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中国传统军装体现了中国人民的勇气和开拓精神。</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设空处引导非限制性定语从句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，先行词为traditional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military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uniforms，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设空处在从句中作主语，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应用关系代词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 calcmode="lin" valueType="num">
                                      <p:cBhvr additive="base">
                                        <p:cTn id="5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9">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 calcmode="lin" valueType="num">
                                      <p:cBhvr additive="base">
                                        <p:cTn id="5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0">
                                            <p:bg/>
                                          </p:spTgt>
                                        </p:tgtEl>
                                        <p:attrNameLst>
                                          <p:attrName>style.visibility</p:attrName>
                                        </p:attrNameLst>
                                      </p:cBhvr>
                                      <p:to>
                                        <p:strVal val="visible"/>
                                      </p:to>
                                    </p:set>
                                    <p:anim calcmode="lin" valueType="num">
                                      <p:cBhvr additive="base">
                                        <p:cTn id="65"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10">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txEl>
                                              <p:pRg st="0" end="0"/>
                                            </p:txEl>
                                          </p:spTgt>
                                        </p:tgtEl>
                                        <p:attrNameLst>
                                          <p:attrName>style.visibility</p:attrName>
                                        </p:attrNameLst>
                                      </p:cBhvr>
                                      <p:to>
                                        <p:strVal val="visible"/>
                                      </p:to>
                                    </p:set>
                                    <p:anim calcmode="lin" valueType="num">
                                      <p:cBhvr additive="base">
                                        <p:cTn id="6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1" end="1"/>
                                            </p:txEl>
                                          </p:spTgt>
                                        </p:tgtEl>
                                        <p:attrNameLst>
                                          <p:attrName>style.visibility</p:attrName>
                                        </p:attrNameLst>
                                      </p:cBhvr>
                                      <p:to>
                                        <p:strVal val="visible"/>
                                      </p:to>
                                    </p:set>
                                    <p:anim calcmode="lin" valueType="num">
                                      <p:cBhvr additive="base">
                                        <p:cTn id="7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2">
                                            <p:bg/>
                                          </p:spTgt>
                                        </p:tgtEl>
                                        <p:attrNameLst>
                                          <p:attrName>style.visibility</p:attrName>
                                        </p:attrNameLst>
                                      </p:cBhvr>
                                      <p:to>
                                        <p:strVal val="visible"/>
                                      </p:to>
                                    </p:set>
                                    <p:anim calcmode="lin" valueType="num">
                                      <p:cBhvr additive="base">
                                        <p:cTn id="79"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0" dur="500" fill="hold"/>
                                        <p:tgtEl>
                                          <p:spTgt spid="12">
                                            <p:bg/>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12">
                                            <p:txEl>
                                              <p:pRg st="0" end="0"/>
                                            </p:txEl>
                                          </p:spTgt>
                                        </p:tgtEl>
                                        <p:attrNameLst>
                                          <p:attrName>style.visibility</p:attrName>
                                        </p:attrNameLst>
                                      </p:cBhvr>
                                      <p:to>
                                        <p:strVal val="visible"/>
                                      </p:to>
                                    </p:set>
                                    <p:anim calcmode="lin" valueType="num">
                                      <p:cBhvr additive="base">
                                        <p:cTn id="83"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13">
                                            <p:bg/>
                                          </p:spTgt>
                                        </p:tgtEl>
                                        <p:attrNameLst>
                                          <p:attrName>style.visibility</p:attrName>
                                        </p:attrNameLst>
                                      </p:cBhvr>
                                      <p:to>
                                        <p:strVal val="visible"/>
                                      </p:to>
                                    </p:set>
                                    <p:anim calcmode="lin" valueType="num">
                                      <p:cBhvr additive="base">
                                        <p:cTn id="89"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0" dur="500" fill="hold"/>
                                        <p:tgtEl>
                                          <p:spTgt spid="13">
                                            <p:bg/>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3">
                                            <p:txEl>
                                              <p:pRg st="0" end="0"/>
                                            </p:txEl>
                                          </p:spTgt>
                                        </p:tgtEl>
                                        <p:attrNameLst>
                                          <p:attrName>style.visibility</p:attrName>
                                        </p:attrNameLst>
                                      </p:cBhvr>
                                      <p:to>
                                        <p:strVal val="visible"/>
                                      </p:to>
                                    </p:set>
                                    <p:anim calcmode="lin" valueType="num">
                                      <p:cBhvr additive="base">
                                        <p:cTn id="93"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3">
                                            <p:txEl>
                                              <p:pRg st="1" end="1"/>
                                            </p:txEl>
                                          </p:spTgt>
                                        </p:tgtEl>
                                        <p:attrNameLst>
                                          <p:attrName>style.visibility</p:attrName>
                                        </p:attrNameLst>
                                      </p:cBhvr>
                                      <p:to>
                                        <p:strVal val="visible"/>
                                      </p:to>
                                    </p:set>
                                    <p:anim calcmode="lin" valueType="num">
                                      <p:cBhvr additive="base">
                                        <p:cTn id="97"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txEl>
                                              <p:pRg st="1" end="1"/>
                                            </p:txEl>
                                          </p:spTgt>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3">
                                            <p:txEl>
                                              <p:pRg st="2" end="2"/>
                                            </p:txEl>
                                          </p:spTgt>
                                        </p:tgtEl>
                                        <p:attrNameLst>
                                          <p:attrName>style.visibility</p:attrName>
                                        </p:attrNameLst>
                                      </p:cBhvr>
                                      <p:to>
                                        <p:strVal val="visible"/>
                                      </p:to>
                                    </p:set>
                                    <p:anim calcmode="lin" valueType="num">
                                      <p:cBhvr additive="base">
                                        <p:cTn id="101"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10_1#768810945?vop=1&amp;pid=1b6c46ad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3" name="QB_6_AN.111_1#768810945.blank?vop=1&amp;pid=1b6c46adf&amp;color=0,0,0&amp;vpa=56&amp;vtp=1&amp;bbb=1"/>
          <p:cNvSpPr/>
          <p:nvPr/>
        </p:nvSpPr>
        <p:spPr>
          <a:xfrm>
            <a:off x="1040860" y="1024382"/>
            <a:ext cx="915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on/upon</a:t>
            </a:r>
            <a:endParaRPr lang="en-US" altLang="zh-CN" dirty="0"/>
          </a:p>
        </p:txBody>
      </p:sp>
      <p:sp>
        <p:nvSpPr>
          <p:cNvPr id="4" name="QB_6_AS.112_1#768810945?vop=1&amp;pid=1b6c46adf&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句意为：自2020年以来，登月服的研发聚焦于复杂环境下的防护功能及增强航天员行动灵活性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。固定搭配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on/upon意为“专注于，聚焦”。</a:t>
            </a:r>
            <a:endParaRPr lang="en-US" altLang="zh-CN" dirty="0"/>
          </a:p>
        </p:txBody>
      </p:sp>
      <p:sp>
        <p:nvSpPr>
          <p:cNvPr id="5" name="QB_6_BD.113_1#4acbdb1d2?vop=1&amp;pid=1b6c46adf&amp;color=0,0,0&amp;vtp=1&amp;bbb=1"/>
          <p:cNvSpPr/>
          <p:nvPr/>
        </p:nvSpPr>
        <p:spPr>
          <a:xfrm>
            <a:off x="832104" y="230574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1800" dirty="0"/>
          </a:p>
        </p:txBody>
      </p:sp>
      <p:sp>
        <p:nvSpPr>
          <p:cNvPr id="6" name="QB_6_AN.114_1#4acbdb1d2.blank?vop=1&amp;pid=1b6c46adf&amp;color=0,0,0&amp;vpa=57&amp;vtp=1&amp;bbb=1"/>
          <p:cNvSpPr/>
          <p:nvPr/>
        </p:nvSpPr>
        <p:spPr>
          <a:xfrm>
            <a:off x="1155160" y="2251138"/>
            <a:ext cx="1474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breakthroughs</a:t>
            </a:r>
            <a:endParaRPr lang="en-US" altLang="zh-CN" dirty="0"/>
          </a:p>
        </p:txBody>
      </p:sp>
      <p:sp>
        <p:nvSpPr>
          <p:cNvPr id="7" name="QB_6_AS.115_1#4acbdb1d2?vop=1&amp;pid=1b6c46adf&amp;color=0,0,0&amp;vtp=1&amp;bbb=1&amp;hb=1"/>
          <p:cNvSpPr/>
          <p:nvPr/>
        </p:nvSpPr>
        <p:spPr>
          <a:xfrm>
            <a:off x="832104" y="272605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句意为：航天服的发展取得了多项技术突破，为中国首次载人登月任务奠定了坚实的基础</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。breakthrough</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为可数名词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，空前有numerous修饰，应用复数形式。</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a89cb363e?pid=28faf9e9e&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t>
            </a:r>
            <a:endParaRPr lang="en-US" altLang="zh-CN" sz="2200" dirty="0"/>
          </a:p>
        </p:txBody>
      </p:sp>
      <p:sp>
        <p:nvSpPr>
          <p:cNvPr id="3" name="QM_5_BD.116_1#4afc10e97?vop=1&amp;pid=a89cb363e&amp;color=0,0,0&amp;vtp=1&amp;bbb=1&amp;hb=1"/>
          <p:cNvSpPr/>
          <p:nvPr/>
        </p:nvSpPr>
        <p:spPr>
          <a:xfrm>
            <a:off x="832104" y="1422400"/>
            <a:ext cx="10533888" cy="37084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主题：与国际空间站通话 | 词数：约321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福建漳州一中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阶段考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Moffatt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airwaves.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amateur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（业余的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Moffatt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worldwide. “By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satellites,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Arctic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Antarctic,”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Moffatt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Moffatt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Ontario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amateur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Commander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aboard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Moffatt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admitting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unrealised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Moffatt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tidy,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“mature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dirty="0"/>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16_2#4afc10e97?vop=1&amp;pid=a89cb363e&amp;color=0,0,0&amp;mp=1&amp;vtp=1&amp;bt=1&amp;bbb=1&amp;hb=1"/>
          <p:cNvSpPr/>
          <p:nvPr/>
        </p:nvSpPr>
        <p:spPr>
          <a:xfrm>
            <a:off x="832104" y="1078992"/>
            <a:ext cx="10533888" cy="4403725"/>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Moffatt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Toronto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desperately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burden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discouraged,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amateur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licence.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retiring,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Moffatt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Ontario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licence,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shack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（无线电设备室）.</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Moffatt's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36th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amateur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NASA,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Moffatt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Moffatt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signal. “It's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amateur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Moffatt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added.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5_EX.117_1#4afc10e97?vop=1&amp;pid=a89cb363e&amp;color=0,0,0&amp;vtp=1&amp;bbb=1&amp;hb=1"/>
          <p:cNvSpPr/>
          <p:nvPr/>
        </p:nvSpPr>
        <p:spPr>
          <a:xfrm>
            <a:off x="832104" y="5469128"/>
            <a:ext cx="10533888" cy="646430"/>
          </a:xfrm>
          <a:prstGeom prst="rect">
            <a:avLst/>
          </a:prstGeom>
          <a:noFill/>
        </p:spPr>
        <p:txBody>
          <a:bodyPr wrap="none" lIns="0" tIns="0" rIns="0" bIns="0" rtlCol="0" anchor="t"/>
          <a:lstStyle/>
          <a:p>
            <a:pPr algn="l">
              <a:lnSpc>
                <a:spcPts val="27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文章主要讲述了业余无线电爱好者莫法特借助无线电与国际空间站的航天</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26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员实现了通话</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达成毕生梦想的故事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aba3213b5?pid=1ab007e68&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单句填空</a:t>
            </a:r>
            <a:endParaRPr lang="en-US" altLang="zh-CN" sz="2200" dirty="0"/>
          </a:p>
        </p:txBody>
      </p:sp>
      <p:sp>
        <p:nvSpPr>
          <p:cNvPr id="3" name="C_5_BD#8621b63f8?pid=aba3213b5&amp;color=0,160,175&amp;vtp=1&amp;bbb=1"/>
          <p:cNvSpPr/>
          <p:nvPr/>
        </p:nvSpPr>
        <p:spPr>
          <a:xfrm>
            <a:off x="832104" y="1464373"/>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词汇变形记</a:t>
            </a:r>
            <a:endParaRPr lang="en-US" altLang="zh-CN" sz="2200" dirty="0"/>
          </a:p>
        </p:txBody>
      </p:sp>
      <p:sp>
        <p:nvSpPr>
          <p:cNvPr id="4" name="QB_6_BD.1_1#6c4e7f283?vop=1&amp;pid=8621b63f8&amp;color=0,0,0&amp;vtp=1&amp;bbb=1&amp;hb=1"/>
          <p:cNvSpPr/>
          <p:nvPr/>
        </p:nvSpPr>
        <p:spPr>
          <a:xfrm>
            <a:off x="832104" y="1803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吉林长春二中</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2025 </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期末</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endParaRPr lang="en-US" altLang="zh-CN" dirty="0"/>
          </a:p>
        </p:txBody>
      </p:sp>
      <p:sp>
        <p:nvSpPr>
          <p:cNvPr id="5" name="QB_6_AN.2_1#6c4e7f283.blank?vop=1&amp;pid=8621b63f8&amp;color=0,0,0&amp;vpa=1&amp;vtp=1&amp;bbb=1"/>
          <p:cNvSpPr/>
          <p:nvPr/>
        </p:nvSpPr>
        <p:spPr>
          <a:xfrm>
            <a:off x="9096470" y="1772920"/>
            <a:ext cx="1030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resources</a:t>
            </a:r>
            <a:endParaRPr lang="en-US" altLang="zh-CN" dirty="0"/>
          </a:p>
        </p:txBody>
      </p:sp>
      <p:sp>
        <p:nvSpPr>
          <p:cNvPr id="6" name="QB_6_AS.3_1#6c4e7f283?vop=1&amp;pid=8621b63f8&amp;color=0,0,0&amp;vtp=1&amp;bbb=1&amp;hb=1"/>
          <p:cNvSpPr/>
          <p:nvPr/>
        </p:nvSpPr>
        <p:spPr>
          <a:xfrm>
            <a:off x="832104" y="26320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句意为：学校应该为学生提供各种各样的学习资源，比如书籍和在线资料。根据空前的various可知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应用名词复数形式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，resource意为“资源”，是可数名词。故填resources。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 calcmode="lin" valueType="num">
                                      <p:cBhvr additive="base">
                                        <p:cTn id="1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6">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8_1#1eeb2988e?vop=1&amp;pid=4afc10e9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Moffatt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19_1#1eeb2988e.bracket?vop=1&amp;pid=4afc10e97&amp;color=0,0,0&amp;vpa=58&amp;vtp=1"/>
          <p:cNvSpPr/>
          <p:nvPr/>
        </p:nvSpPr>
        <p:spPr>
          <a:xfrm>
            <a:off x="7666134"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BD.118_2#1eeb2988e.choices?vop=1&amp;pid=4afc10e97&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environmentalist.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operator.</a:t>
            </a:r>
            <a:endParaRPr lang="en-US" altLang="zh-CN" sz="1800" dirty="0"/>
          </a:p>
        </p:txBody>
      </p:sp>
      <p:sp>
        <p:nvSpPr>
          <p:cNvPr id="5" name="QC_6_AS.120_1#1eeb2988e?vop=1&amp;pid=4afc10e97&amp;color=0,0,0&amp;vtp=1&amp;bbb=1&amp;hb=1"/>
          <p:cNvSpPr/>
          <p:nvPr/>
        </p:nvSpPr>
        <p:spPr>
          <a:xfrm>
            <a:off x="832104" y="3141980"/>
            <a:ext cx="10533888" cy="16116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Moffatt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Ontario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Centre.”以及第二段中的“An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amateur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unrealised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，莫法特通过业余无线电让老人和学生与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国际空间站的指挥官进行了对话</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，这是她多年来的一个梦想，由此可推知，莫法特实现了毕生的梦想。</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1_1#bf219a782?vop=1&amp;pid=4afc10e9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Moffatt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Toronto?(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2_1#bf219a782.bracket?vop=1&amp;pid=4afc10e97&amp;color=0,0,0&amp;vpa=59&amp;vtp=1"/>
          <p:cNvSpPr/>
          <p:nvPr/>
        </p:nvSpPr>
        <p:spPr>
          <a:xfrm>
            <a:off x="6316694"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BD.121_2#bf219a782.choices?vop=1&amp;pid=4afc10e97&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licence.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troubles.</a:t>
            </a:r>
            <a:endParaRPr lang="en-US" altLang="zh-CN" sz="1800" dirty="0"/>
          </a:p>
        </p:txBody>
      </p:sp>
      <p:sp>
        <p:nvSpPr>
          <p:cNvPr id="5" name="QC_6_AS.123_1#bf219a782?vop=1&amp;pid=4afc10e97&amp;color=0,0,0&amp;vtp=1&amp;bbb=1&amp;hb=1"/>
          <p:cNvSpPr/>
          <p:nvPr/>
        </p:nvSpPr>
        <p:spPr>
          <a:xfrm>
            <a:off x="832104" y="2310765"/>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Moffatt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Toronto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莫法特和她的家人搬到了多伦多，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希望那里能为对科学感兴趣的女孩提供机会</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，即寻求更好的机会。</a:t>
            </a:r>
            <a:endParaRPr lang="en-US" altLang="zh-CN" dirty="0"/>
          </a:p>
        </p:txBody>
      </p:sp>
      <p:sp>
        <p:nvSpPr>
          <p:cNvPr id="6" name="QC_6_BD.124_1#db5f97cbe?vop=1&amp;pid=4afc10e97&amp;color=0,0,0&amp;vtp=1&amp;bbb=1"/>
          <p:cNvSpPr/>
          <p:nvPr/>
        </p:nvSpPr>
        <p:spPr>
          <a:xfrm>
            <a:off x="832104" y="3550348"/>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Moffatt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6_AN.125_1#db5f97cbe.bracket?vop=1&amp;pid=4afc10e97&amp;color=0,0,0&amp;vpa=60&amp;vtp=1"/>
          <p:cNvSpPr/>
          <p:nvPr/>
        </p:nvSpPr>
        <p:spPr>
          <a:xfrm>
            <a:off x="5062633" y="3546538"/>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8" name="QC_6_BD.124_2#db5f97cbe.choices?vop=1&amp;pid=4afc10e97&amp;color=0,0,0&amp;vtp=1&amp;bbb=1"/>
          <p:cNvSpPr/>
          <p:nvPr/>
        </p:nvSpPr>
        <p:spPr>
          <a:xfrm>
            <a:off x="832104" y="3970655"/>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abilities.</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radio.</a:t>
            </a:r>
            <a:endParaRPr lang="en-US" altLang="zh-CN" sz="1800" dirty="0"/>
          </a:p>
        </p:txBody>
      </p:sp>
      <p:sp>
        <p:nvSpPr>
          <p:cNvPr id="9" name="QC_6_AS.126_1#db5f97cbe?vop=1&amp;pid=4afc10e97&amp;color=0,0,0&amp;vtp=1&amp;bbb=1&amp;hb=1"/>
          <p:cNvSpPr/>
          <p:nvPr/>
        </p:nvSpPr>
        <p:spPr>
          <a:xfrm>
            <a:off x="832104" y="479044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细节理解题。根据最后一段中的“Moffatt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signal</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，莫法特打算继续从事志愿工作，保持对无线电的热爱。</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bg/>
                                          </p:spTgt>
                                        </p:tgtEl>
                                        <p:attrNameLst>
                                          <p:attrName>style.visibility</p:attrName>
                                        </p:attrNameLst>
                                      </p:cBhvr>
                                      <p:to>
                                        <p:strVal val="visible"/>
                                      </p:to>
                                    </p:set>
                                    <p:anim calcmode="lin" valueType="num">
                                      <p:cBhvr additive="base">
                                        <p:cTn id="3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7">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 calcmode="lin" valueType="num">
                                      <p:cBhvr additive="base">
                                        <p:cTn id="3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 calcmode="lin" valueType="num">
                                      <p:cBhvr additive="base">
                                        <p:cTn id="4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9">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9">
                                            <p:txEl>
                                              <p:pRg st="0" end="0"/>
                                            </p:txEl>
                                          </p:spTgt>
                                        </p:tgtEl>
                                        <p:attrNameLst>
                                          <p:attrName>style.visibility</p:attrName>
                                        </p:attrNameLst>
                                      </p:cBhvr>
                                      <p:to>
                                        <p:strVal val="visible"/>
                                      </p:to>
                                    </p:set>
                                    <p:anim calcmode="lin" valueType="num">
                                      <p:cBhvr additive="base">
                                        <p:cTn id="4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txEl>
                                              <p:pRg st="1" end="1"/>
                                            </p:txEl>
                                          </p:spTgt>
                                        </p:tgtEl>
                                        <p:attrNameLst>
                                          <p:attrName>style.visibility</p:attrName>
                                        </p:attrNameLst>
                                      </p:cBhvr>
                                      <p:to>
                                        <p:strVal val="visible"/>
                                      </p:to>
                                    </p:set>
                                    <p:anim calcmode="lin" valueType="num">
                                      <p:cBhvr additive="base">
                                        <p:cTn id="5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9">
                                            <p:txEl>
                                              <p:pRg st="2" end="2"/>
                                            </p:txEl>
                                          </p:spTgt>
                                        </p:tgtEl>
                                        <p:attrNameLst>
                                          <p:attrName>style.visibility</p:attrName>
                                        </p:attrNameLst>
                                      </p:cBhvr>
                                      <p:to>
                                        <p:strVal val="visible"/>
                                      </p:to>
                                    </p:set>
                                    <p:anim calcmode="lin" valueType="num">
                                      <p:cBhvr additive="base">
                                        <p:cTn id="57"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7_1#eaf339337?vop=1&amp;pid=4afc10e9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Moffatt?(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8_1#eaf339337.bracket?vop=1&amp;pid=4afc10e97&amp;color=0,0,0&amp;vpa=61&amp;vtp=1"/>
          <p:cNvSpPr/>
          <p:nvPr/>
        </p:nvSpPr>
        <p:spPr>
          <a:xfrm>
            <a:off x="6256433"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BD.127_2#eaf339337.choices?vop=1&amp;pid=4afc10e97&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ambitious.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Outspoken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energetic.</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Humorous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generous.</a:t>
            </a:r>
            <a:endParaRPr lang="en-US" altLang="zh-CN" sz="1800" dirty="0"/>
          </a:p>
        </p:txBody>
      </p:sp>
      <p:sp>
        <p:nvSpPr>
          <p:cNvPr id="5" name="QC_6_AS.129_1#eaf339337?vop=1&amp;pid=4afc10e97&amp;color=0,0,0&amp;vtp=1&amp;bbb=1&amp;hb=1"/>
          <p:cNvSpPr/>
          <p:nvPr/>
        </p:nvSpPr>
        <p:spPr>
          <a:xfrm>
            <a:off x="832104" y="2310765"/>
            <a:ext cx="10533888" cy="16116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desperately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licence.”可知，莫法特面临财务困难仍然追求自己的兴趣</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，说明她是一个内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心坚定的人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；根据文章最后一段可知，莫法特仍然计划继续在科学中心做志愿者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，仍然保持着对无线电的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热情</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，因此莫法特是一个内心充满热情的人。</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29_2#eaf339337?vop=1&amp;pid=4afc10e97&amp;color=0,0,0&amp;mp=1&amp;vtp=1&amp;bt=1&amp;bbb=1"/>
          <p:cNvSpPr/>
          <p:nvPr/>
        </p:nvSpPr>
        <p:spPr>
          <a:xfrm>
            <a:off x="832104" y="1080000"/>
            <a:ext cx="10533888" cy="363855"/>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1800" dirty="0"/>
          </a:p>
        </p:txBody>
      </p:sp>
      <p:pic>
        <p:nvPicPr>
          <p:cNvPr id="3" name="QC_6_AS.129_3#eaf339337?vop=1&amp;pid=4afc10e97&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862072" y="1575046"/>
            <a:ext cx="6464808" cy="2606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S.129_4#eaf339337?vop=1&amp;pid=4afc10e97&amp;color=0,0,0&amp;mp=1&amp;vtp=1&amp;bbb=1&amp;hb=1"/>
          <p:cNvSpPr/>
          <p:nvPr/>
        </p:nvSpPr>
        <p:spPr>
          <a:xfrm>
            <a:off x="832104" y="4318246"/>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莫法特计划继续在该中心做志愿者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向年轻人介绍这种形式较为古老的技术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并且会持续与任何能</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接收到她信号的人交流</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d685a268b?pid=28faf9e9e&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5_BD.130_1#f82027ea2?vop=1&amp;pid=d685a268b&amp;color=0,0,0&amp;vtp=1&amp;bbb=1&amp;hb=1"/>
          <p:cNvSpPr/>
          <p:nvPr/>
        </p:nvSpPr>
        <p:spPr>
          <a:xfrm>
            <a:off x="832104" y="1422400"/>
            <a:ext cx="10533888" cy="45466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主题：太空探索的影响 | 词数：约233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江西联考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期末</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frontiers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ambition.</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cientific</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insights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atmospheres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exoplanets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habitability.</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echnological</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advancements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satellite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navigation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everyday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#4.1</a:t>
            </a:r>
            <a:endParaRPr lang="en-US" altLang="zh-CN" dirty="0"/>
          </a:p>
        </p:txBody>
      </p:sp>
      <p:sp>
        <p:nvSpPr>
          <p:cNvPr id="4" name="QM_5_AN.131_1#f82027ea2.blank?vop=1&amp;pid=d685a268b&amp;color=0,0,0&amp;vpa=62&amp;vtp=1"/>
          <p:cNvSpPr/>
          <p:nvPr/>
        </p:nvSpPr>
        <p:spPr>
          <a:xfrm>
            <a:off x="1593310" y="30683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5" name="QM_5_AN.132_1#f82027ea2.blank?vop=1&amp;pid=d685a268b&amp;color=0,0,0&amp;vpa=63&amp;vtp=1"/>
          <p:cNvSpPr/>
          <p:nvPr/>
        </p:nvSpPr>
        <p:spPr>
          <a:xfrm>
            <a:off x="3644360" y="5163820"/>
            <a:ext cx="319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3_1#f82027ea2?vop=1&amp;pid=d685a268b&amp;color=0,0,0&amp;mp=1&amp;vtp=1&amp;bt=1&amp;bbb=1&amp;hb=1"/>
          <p:cNvSpPr/>
          <p:nvPr/>
        </p:nvSpPr>
        <p:spPr>
          <a:xfrm>
            <a:off x="832104" y="1078992"/>
            <a:ext cx="10533888" cy="4965700"/>
          </a:xfrm>
          <a:prstGeom prst="rect">
            <a:avLst/>
          </a:prstGeom>
          <a:noFill/>
        </p:spPr>
        <p:txBody>
          <a:bodyPr wrap="none" lIns="0" tIns="0" rIns="0" bIns="0" rtlCol="0" anchor="t"/>
          <a:lstStyle/>
          <a:p>
            <a:pPr algn="l">
              <a:lnSpc>
                <a:spcPts val="3300"/>
              </a:lnSpc>
            </a:pP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insights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agricultural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conomic</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high-paying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employment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Additionally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far-reaching.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co-operation.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6.2</a:t>
            </a:r>
            <a:endParaRPr lang="en-US" altLang="zh-CN" dirty="0"/>
          </a:p>
        </p:txBody>
      </p:sp>
      <p:sp>
        <p:nvSpPr>
          <p:cNvPr id="3" name="QM_5_AN.134_1#f82027ea2.blank?vop=1&amp;pid=d685a268b&amp;color=0,0,0&amp;mp=1&amp;vpa=64&amp;vtp=1"/>
          <p:cNvSpPr/>
          <p:nvPr/>
        </p:nvSpPr>
        <p:spPr>
          <a:xfrm>
            <a:off x="1136110" y="1048512"/>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M_5_AN.135_1#f82027ea2.blank?vop=1&amp;pid=d685a268b&amp;color=0,0,0&amp;mp=1&amp;vpa=65&amp;vtp=1"/>
          <p:cNvSpPr/>
          <p:nvPr/>
        </p:nvSpPr>
        <p:spPr>
          <a:xfrm>
            <a:off x="1713960" y="3563112"/>
            <a:ext cx="306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5" name="QM_5_AN.136_1#f82027ea2.blank?vop=1&amp;pid=d685a268b&amp;color=0,0,0&amp;mp=1&amp;vpa=66&amp;vtp=1"/>
          <p:cNvSpPr/>
          <p:nvPr/>
        </p:nvSpPr>
        <p:spPr>
          <a:xfrm>
            <a:off x="2247360" y="56471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7_1#f82027ea2?vop=1&amp;pid=d685a268b&amp;color=0,0,0&amp;vtp=1&amp;bt=1&amp;bbb=1"/>
          <p:cNvSpPr/>
          <p:nvPr/>
        </p:nvSpPr>
        <p:spPr>
          <a:xfrm>
            <a:off x="832104" y="1078992"/>
            <a:ext cx="10533888" cy="28702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Addressing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Adapting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satellite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Together,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1800" dirty="0"/>
          </a:p>
          <a:p>
            <a:pPr>
              <a:lnSpc>
                <a:spcPts val="32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Exploring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1800" dirty="0"/>
          </a:p>
        </p:txBody>
      </p:sp>
      <p:sp>
        <p:nvSpPr>
          <p:cNvPr id="3" name="QM_5_EX.138_1#f82027ea2?vop=1&amp;pid=d685a268b&amp;color=0,0,0&amp;vtp=1&amp;bbb=1"/>
          <p:cNvSpPr/>
          <p:nvPr/>
        </p:nvSpPr>
        <p:spPr>
          <a:xfrm>
            <a:off x="832104" y="3916680"/>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文章主要介绍了太空探索在多方面带来的益处及其深远影响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9_1#3058e4db7?vop=1&amp;pid=f82027ea2&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40_1#3058e4db7.blank?vop=1&amp;pid=f82027ea2&amp;color=0,0,0&amp;vpa=67&amp;vtp=1"/>
          <p:cNvSpPr/>
          <p:nvPr/>
        </p:nvSpPr>
        <p:spPr>
          <a:xfrm>
            <a:off x="1040860" y="1034478"/>
            <a:ext cx="3317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4" name="QB_6_AS.141_1#3058e4db7?vop=1&amp;pid=f82027ea2&amp;color=0,0,0&amp;vtp=1&amp;bbb=1&amp;hb=1"/>
          <p:cNvSpPr/>
          <p:nvPr/>
        </p:nvSpPr>
        <p:spPr>
          <a:xfrm>
            <a:off x="832104" y="1470151"/>
            <a:ext cx="10533888" cy="151638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根据本段小标题Scientific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discovery及下文“Missions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insights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，本段围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绕太空探索对科学发现的意义展开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，G项（探索太空增进了我们对宇宙以及我们在宇宙中位置的理解</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下文衔接紧密</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a:t>
            </a:r>
            <a:endParaRPr lang="en-US" altLang="zh-CN" dirty="0"/>
          </a:p>
        </p:txBody>
      </p:sp>
      <p:sp>
        <p:nvSpPr>
          <p:cNvPr id="5" name="QB_6_BD.142_1#14470c10b?vop=1&amp;pid=f82027ea2&amp;color=0,0,0&amp;vtp=1&amp;bbb=1"/>
          <p:cNvSpPr/>
          <p:nvPr/>
        </p:nvSpPr>
        <p:spPr>
          <a:xfrm>
            <a:off x="832104" y="3029393"/>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143_1#14470c10b.blank?vop=1&amp;pid=f82027ea2&amp;color=0,0,0&amp;vpa=68&amp;vtp=1"/>
          <p:cNvSpPr/>
          <p:nvPr/>
        </p:nvSpPr>
        <p:spPr>
          <a:xfrm>
            <a:off x="1053560" y="2984879"/>
            <a:ext cx="3190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B_6_AS.144_1#14470c10b?vop=1&amp;pid=f82027ea2&amp;color=0,0,0&amp;vtp=1&amp;bbb=1&amp;hb=1"/>
          <p:cNvSpPr/>
          <p:nvPr/>
        </p:nvSpPr>
        <p:spPr>
          <a:xfrm>
            <a:off x="832104" y="3416171"/>
            <a:ext cx="10533888" cy="112268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applications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Earth.”说明太空探索催生了很多实用技术，C项（例如，</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卫星通信就源自太空研究）</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是对上文的举例说明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，且与空后的内容衔接紧密，符合语境。</a:t>
            </a:r>
            <a:endParaRPr lang="en-US" altLang="zh-CN" dirty="0"/>
          </a:p>
        </p:txBody>
      </p:sp>
      <p:sp>
        <p:nvSpPr>
          <p:cNvPr id="8" name="QB_6_BD.145_1#430e9dac0?vop=1&amp;pid=f82027ea2&amp;color=0,0,0&amp;vtp=1&amp;bbb=1"/>
          <p:cNvSpPr/>
          <p:nvPr/>
        </p:nvSpPr>
        <p:spPr>
          <a:xfrm>
            <a:off x="832104" y="4590222"/>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9" name="QB_6_AN.146_1#430e9dac0.blank?vop=1&amp;pid=f82027ea2&amp;color=0,0,0&amp;vpa=69&amp;vtp=1"/>
          <p:cNvSpPr/>
          <p:nvPr/>
        </p:nvSpPr>
        <p:spPr>
          <a:xfrm>
            <a:off x="1040860" y="4545708"/>
            <a:ext cx="3317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B_6_AS.147_1#430e9dac0?vop=1&amp;pid=f82027ea2&amp;color=0,0,0&amp;vtp=1&amp;bbb=1&amp;hb=1"/>
          <p:cNvSpPr/>
          <p:nvPr/>
        </p:nvSpPr>
        <p:spPr>
          <a:xfrm>
            <a:off x="832104" y="4977000"/>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设空处为本段的小标题，应是对本段内容的总结。根据本段中的“Research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，本段主要介绍了太空探索</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有助于解决紧迫的全球性问题</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，A项（应对全球挑战）准确概括了段落内容，适合作本段的小标题。</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2" end="2"/>
                                            </p:txEl>
                                          </p:spTgt>
                                        </p:tgtEl>
                                        <p:attrNameLst>
                                          <p:attrName>style.visibility</p:attrName>
                                        </p:attrNameLst>
                                      </p:cBhvr>
                                      <p:to>
                                        <p:strVal val="visible"/>
                                      </p:to>
                                    </p:set>
                                    <p:anim calcmode="lin" valueType="num">
                                      <p:cBhvr additive="base">
                                        <p:cTn id="8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8_1#c6a22c203?vop=1&amp;pid=f82027ea2&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49_1#c6a22c203.blank?vop=1&amp;pid=f82027ea2&amp;color=0,0,0&amp;vpa=70&amp;vtp=1"/>
          <p:cNvSpPr/>
          <p:nvPr/>
        </p:nvSpPr>
        <p:spPr>
          <a:xfrm>
            <a:off x="1053560" y="1037082"/>
            <a:ext cx="306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4" name="QB_6_AS.150_1#c6a22c203?vop=1&amp;pid=f82027ea2&amp;color=0,0,0&amp;vtp=1&amp;bbb=1&amp;hb=1"/>
          <p:cNvSpPr/>
          <p:nvPr/>
        </p:nvSpPr>
        <p:spPr>
          <a:xfrm>
            <a:off x="832104" y="149098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high-paying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.”说明太空产业创造了高薪工作，E项（一些公司雇用了数千名技术工人进行太空研究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）举例说明太</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空产业创造工作的情况</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，符合语境，且与空后的内容衔接紧密。</a:t>
            </a:r>
            <a:endParaRPr lang="en-US" altLang="zh-CN" dirty="0"/>
          </a:p>
        </p:txBody>
      </p:sp>
      <p:sp>
        <p:nvSpPr>
          <p:cNvPr id="5" name="QB_6_BD.151_1#68f580a44?vop=1&amp;pid=f82027ea2&amp;color=0,0,0&amp;vtp=1&amp;bbb=1"/>
          <p:cNvSpPr/>
          <p:nvPr/>
        </p:nvSpPr>
        <p:spPr>
          <a:xfrm>
            <a:off x="832104" y="27305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152_1#68f580a44.blank?vop=1&amp;pid=f82027ea2&amp;color=0,0,0&amp;vpa=71&amp;vtp=1"/>
          <p:cNvSpPr/>
          <p:nvPr/>
        </p:nvSpPr>
        <p:spPr>
          <a:xfrm>
            <a:off x="1040860" y="2688653"/>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7" name="QB_6_AS.153_1#68f580a44?vop=1&amp;pid=f82027ea2&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上文“Beyond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generations.”总结了太空探索的诸多优势，D项（这些共同为所有人塑造了一个更光明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、更有见识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的未来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）承接上文，说明这些优势带来的结果，符合语境，其中的these指代上文提到的太空探索的诸多优势。</a:t>
            </a:r>
            <a:endParaRPr lang="en-US" altLang="zh-CN" dirty="0"/>
          </a:p>
        </p:txBody>
      </p:sp>
      <p:sp>
        <p:nvSpPr>
          <p:cNvPr id="8" name="P_5_BD#d94203fa5?pid=d685a268b&amp;color=0,0,0&amp;vtp=1&amp;bbb=1"/>
          <p:cNvSpPr/>
          <p:nvPr/>
        </p:nvSpPr>
        <p:spPr>
          <a:xfrm>
            <a:off x="832104" y="4392485"/>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经典上分</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endParaRPr lang="en-US" altLang="zh-CN" sz="1800" dirty="0"/>
          </a:p>
          <a:p>
            <a:pPr>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每个人都想改变世界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但没有人想过改变自己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列夫</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托尔斯泰</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21ffb0067?pid=28faf9e9e&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5_BD.154_1#4d9ecc7dd?vop=1&amp;pid=21ffb0067&amp;color=0,0,0&amp;vtp=1&amp;bbb=1&amp;hb=1"/>
          <p:cNvSpPr/>
          <p:nvPr/>
        </p:nvSpPr>
        <p:spPr>
          <a:xfrm>
            <a:off x="832104" y="1422400"/>
            <a:ext cx="10533888" cy="45466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体裁：新闻报道 | 主题：中国太空探索成就 | 词数：约315 | 难度：较难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well-known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2030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steadily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Tianwen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2020.</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surface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2021.The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breakthroughs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entirely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_1#b222306dc?vop=1&amp;pid=8621b63f8&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affairs,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dirty="0"/>
          </a:p>
        </p:txBody>
      </p:sp>
      <p:sp>
        <p:nvSpPr>
          <p:cNvPr id="3" name="QB_6_AN.5_1#b222306dc.blank?vop=1&amp;pid=8621b63f8&amp;color=0,0,0&amp;vpa=2&amp;vtp=1&amp;bbb=1"/>
          <p:cNvSpPr/>
          <p:nvPr/>
        </p:nvSpPr>
        <p:spPr>
          <a:xfrm>
            <a:off x="4419060" y="1035812"/>
            <a:ext cx="738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global</a:t>
            </a:r>
            <a:endParaRPr lang="en-US" altLang="zh-CN" dirty="0"/>
          </a:p>
        </p:txBody>
      </p:sp>
      <p:sp>
        <p:nvSpPr>
          <p:cNvPr id="4" name="QB_6_AS.6_1#b222306dc?vop=1&amp;pid=8621b63f8&amp;color=0,0,0&amp;vtp=1&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句意为：随着中国在全球事务中扮演更重要的角色</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，国际学生开始通过这门令人称奇的语言欣赏中国的文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化和历史</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。设空处在句中作定语，应用形容词修饰名词affairs。故填global。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4_2#4d9ecc7dd?vop=1&amp;pid=21ffb0067&amp;color=0,0,0&amp;mp=1&amp;vtp=1&amp;bt=1&amp;bbb=1&amp;hb=1"/>
          <p:cNvSpPr/>
          <p:nvPr/>
        </p:nvSpPr>
        <p:spPr>
          <a:xfrm>
            <a:off x="832104" y="1080000"/>
            <a:ext cx="10533888" cy="41275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wisdom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1950s,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backward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government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correct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29,</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Module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Tianhe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Shenzhou</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devoted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dirty="0"/>
          </a:p>
        </p:txBody>
      </p:sp>
      <p:sp>
        <p:nvSpPr>
          <p:cNvPr id="3" name="QM_5_EX.155_1#4d9ecc7dd?vop=1&amp;pid=21ffb0067&amp;color=0,0,0&amp;vtp=1&amp;bbb=1&amp;hb=1"/>
          <p:cNvSpPr/>
          <p:nvPr/>
        </p:nvSpPr>
        <p:spPr>
          <a:xfrm>
            <a:off x="832104" y="5199626"/>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本文是一篇新闻报道</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文章主要介绍了中国在太空探索领域所取得的成就</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以及中国人民的勇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敢精神和智慧对取得这些成就的贡献</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6_1#94692a4a8.choices?vop=1&amp;pid=4d9ecc7dd&amp;color=0,0,0&amp;vtp=1&amp;bt=1&amp;bbb=1"/>
          <p:cNvSpPr/>
          <p:nvPr/>
        </p:nvSpPr>
        <p:spPr>
          <a:xfrm>
            <a:off x="832104" y="1078992"/>
            <a:ext cx="10533888" cy="341630"/>
          </a:xfrm>
          <a:prstGeom prst="rect">
            <a:avLst/>
          </a:prstGeom>
          <a:noFill/>
        </p:spPr>
        <p:txBody>
          <a:bodyPr wrap="none" lIns="0" tIns="0" rIns="0" bIns="0" rtlCol="0" anchor="t"/>
          <a:lstStyle/>
          <a:p>
            <a:pPr>
              <a:lnSpc>
                <a:spcPts val="3000"/>
              </a:lnSpc>
              <a:tabLst>
                <a:tab pos="3423920" algn="l"/>
                <a:tab pos="5793740" algn="l"/>
                <a:tab pos="83794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putting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endParaRPr lang="en-US" altLang="zh-CN" sz="1800" dirty="0"/>
          </a:p>
        </p:txBody>
      </p:sp>
      <p:sp>
        <p:nvSpPr>
          <p:cNvPr id="3" name="QC_6_AN.157_1#94692a4a8.bracket?vop=1&amp;pid=4d9ecc7dd&amp;color=0,0,0&amp;vpa=72&amp;vtp=1"/>
          <p:cNvSpPr/>
          <p:nvPr/>
        </p:nvSpPr>
        <p:spPr>
          <a:xfrm>
            <a:off x="1244060" y="1072578"/>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58_1#94692a4a8?vop=1&amp;pid=4d9ecc7dd&amp;color=0,0,0&amp;vtp=1&amp;bbb=1&amp;hb=1"/>
          <p:cNvSpPr/>
          <p:nvPr/>
        </p:nvSpPr>
        <p:spPr>
          <a:xfrm>
            <a:off x="832104" y="1470151"/>
            <a:ext cx="10533888" cy="15161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句意为：众所周知，中国已经制订了明确的计划，在2030年前将航天员送上月球，并正在稳步推进</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that.”以及下文中国已经取得的成就可知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，这一计划</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正在稳步推进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off意为“推迟”；slow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down意为“减速”；push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forward意为“推进”；step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退</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”。故选C项。</a:t>
            </a:r>
            <a:endParaRPr lang="en-US" altLang="zh-CN" dirty="0"/>
          </a:p>
        </p:txBody>
      </p:sp>
      <p:sp>
        <p:nvSpPr>
          <p:cNvPr id="5" name="QC_6_BD.159_1#0a159eb01.choices?vop=1&amp;pid=4d9ecc7dd&amp;color=0,0,0&amp;vtp=1&amp;bbb=1"/>
          <p:cNvSpPr/>
          <p:nvPr/>
        </p:nvSpPr>
        <p:spPr>
          <a:xfrm>
            <a:off x="832104" y="3029394"/>
            <a:ext cx="10533888" cy="341630"/>
          </a:xfrm>
          <a:prstGeom prst="rect">
            <a:avLst/>
          </a:prstGeom>
          <a:noFill/>
        </p:spPr>
        <p:txBody>
          <a:bodyPr wrap="none" lIns="0" tIns="0" rIns="0" bIns="0" rtlCol="0" anchor="t"/>
          <a:lstStyle/>
          <a:p>
            <a:pPr>
              <a:lnSpc>
                <a:spcPts val="3000"/>
              </a:lnSpc>
              <a:tabLst>
                <a:tab pos="3423920" algn="l"/>
                <a:tab pos="5793740" algn="l"/>
                <a:tab pos="83794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1800" dirty="0"/>
          </a:p>
        </p:txBody>
      </p:sp>
      <p:sp>
        <p:nvSpPr>
          <p:cNvPr id="6" name="QC_6_AN.160_1#0a159eb01.bracket?vop=1&amp;pid=4d9ecc7dd&amp;color=0,0,0&amp;vpa=73&amp;vtp=1"/>
          <p:cNvSpPr/>
          <p:nvPr/>
        </p:nvSpPr>
        <p:spPr>
          <a:xfrm>
            <a:off x="1244060" y="3022980"/>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6_AS.161_1#0a159eb01?vop=1&amp;pid=4d9ecc7dd&amp;color=0,0,0&amp;vtp=1&amp;bbb=1&amp;hb=1"/>
          <p:cNvSpPr/>
          <p:nvPr/>
        </p:nvSpPr>
        <p:spPr>
          <a:xfrm>
            <a:off x="832104" y="3416172"/>
            <a:ext cx="10533888" cy="11290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句意为：到目前为止，全球已经执行了大约50次火星任务。根据上文“Many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.”可知，有许多国家都对火星感兴趣，由此可知，全球已经执行了大约50次火星任务。carry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执行”；carry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away意为“运走”；carry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off意为“获得”；carry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on意为“继续”。故选A项。</a:t>
            </a:r>
            <a:endParaRPr lang="en-US" altLang="zh-CN" dirty="0"/>
          </a:p>
        </p:txBody>
      </p:sp>
      <p:sp>
        <p:nvSpPr>
          <p:cNvPr id="8" name="QC_6_BD.162_1#2ca7f1c41.choices?vop=1&amp;pid=4d9ecc7dd&amp;color=0,0,0&amp;vtp=1&amp;bbb=1"/>
          <p:cNvSpPr/>
          <p:nvPr/>
        </p:nvSpPr>
        <p:spPr>
          <a:xfrm>
            <a:off x="832104" y="4597780"/>
            <a:ext cx="10533888" cy="341630"/>
          </a:xfrm>
          <a:prstGeom prst="rect">
            <a:avLst/>
          </a:prstGeom>
          <a:noFill/>
        </p:spPr>
        <p:txBody>
          <a:bodyPr wrap="none" lIns="0" tIns="0" rIns="0" bIns="0" rtlCol="0" anchor="t"/>
          <a:lstStyle/>
          <a:p>
            <a:pPr>
              <a:lnSpc>
                <a:spcPts val="3000"/>
              </a:lnSpc>
              <a:tabLst>
                <a:tab pos="3423920" algn="l"/>
                <a:tab pos="5793740" algn="l"/>
                <a:tab pos="83794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begun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attempted</a:t>
            </a:r>
            <a:endParaRPr lang="en-US" altLang="zh-CN" sz="1800" dirty="0"/>
          </a:p>
        </p:txBody>
      </p:sp>
      <p:sp>
        <p:nvSpPr>
          <p:cNvPr id="9" name="QC_6_AN.163_1#2ca7f1c41.bracket?vop=1&amp;pid=4d9ecc7dd&amp;color=0,0,0&amp;vpa=74&amp;vtp=1"/>
          <p:cNvSpPr/>
          <p:nvPr/>
        </p:nvSpPr>
        <p:spPr>
          <a:xfrm>
            <a:off x="1244060" y="4591366"/>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C_6_AS.164_1#2ca7f1c41?vop=1&amp;pid=4d9ecc7dd&amp;color=0,0,0&amp;vtp=1&amp;bbb=1&amp;hb=1"/>
          <p:cNvSpPr/>
          <p:nvPr/>
        </p:nvSpPr>
        <p:spPr>
          <a:xfrm>
            <a:off x="832104" y="4984558"/>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句意为：但其中近一半都未能抵达那里。根据句首词But可知，本句和上文存在转折关系。由此可知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，虽</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然全球已经执行了大约</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50次的火星任务，但是近一半都没能成功。fail意为“失败”；begin意为“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意为“设法做成”；attempt意为“尝试”。故选A项。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2" end="2"/>
                                            </p:txEl>
                                          </p:spTgt>
                                        </p:tgtEl>
                                        <p:attrNameLst>
                                          <p:attrName>style.visibility</p:attrName>
                                        </p:attrNameLst>
                                      </p:cBhvr>
                                      <p:to>
                                        <p:strVal val="visible"/>
                                      </p:to>
                                    </p:set>
                                    <p:anim calcmode="lin" valueType="num">
                                      <p:cBhvr additive="base">
                                        <p:cTn id="8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5_1#4f07a5add.choices?vop=1&amp;pid=4d9ecc7dd&amp;color=0,0,0&amp;vtp=1&amp;bt=1&amp;bbb=1"/>
          <p:cNvSpPr/>
          <p:nvPr/>
        </p:nvSpPr>
        <p:spPr>
          <a:xfrm>
            <a:off x="832104" y="1078992"/>
            <a:ext cx="10533888" cy="322580"/>
          </a:xfrm>
          <a:prstGeom prst="rect">
            <a:avLst/>
          </a:prstGeom>
          <a:noFill/>
        </p:spPr>
        <p:txBody>
          <a:bodyPr wrap="none" lIns="0" tIns="0" rIns="0" bIns="0" rtlCol="0" anchor="t"/>
          <a:lstStyle/>
          <a:p>
            <a:pPr>
              <a:lnSpc>
                <a:spcPts val="2800"/>
              </a:lnSpc>
              <a:tabLst>
                <a:tab pos="3423920" algn="l"/>
                <a:tab pos="5793740" algn="l"/>
                <a:tab pos="83794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awareness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ignorance</a:t>
            </a:r>
            <a:endParaRPr lang="en-US" altLang="zh-CN" sz="1800" dirty="0"/>
          </a:p>
        </p:txBody>
      </p:sp>
      <p:sp>
        <p:nvSpPr>
          <p:cNvPr id="3" name="QC_6_AN.166_1#4f07a5add.bracket?vop=1&amp;pid=4d9ecc7dd&amp;color=0,0,0&amp;vpa=75&amp;vtp=1"/>
          <p:cNvSpPr/>
          <p:nvPr/>
        </p:nvSpPr>
        <p:spPr>
          <a:xfrm>
            <a:off x="1244060" y="1076134"/>
            <a:ext cx="3190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67_1#4f07a5add?vop=1&amp;pid=4d9ecc7dd&amp;color=0,0,0&amp;vtp=1&amp;bbb=1&amp;hb=1"/>
          <p:cNvSpPr/>
          <p:nvPr/>
        </p:nvSpPr>
        <p:spPr>
          <a:xfrm>
            <a:off x="832104" y="1440751"/>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句意为：2020年7月23日，中国首个火星探测器“天问一号”发射升空，随之而来的是对失败的担忧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concern可知，中国“天问一号”火星探测器发射时引发了人们的担忧。loss意为“损失”；</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“担忧”；awareness意为“意识”；ignorance意为“无知”。故选B项。</a:t>
            </a:r>
            <a:endParaRPr lang="en-US" altLang="zh-CN" dirty="0"/>
          </a:p>
        </p:txBody>
      </p:sp>
      <p:sp>
        <p:nvSpPr>
          <p:cNvPr id="5" name="QC_6_BD.168_1#47459ae6e.choices?vop=1&amp;pid=4d9ecc7dd&amp;color=0,0,0&amp;vtp=1&amp;bbb=1"/>
          <p:cNvSpPr/>
          <p:nvPr/>
        </p:nvSpPr>
        <p:spPr>
          <a:xfrm>
            <a:off x="832104" y="2541015"/>
            <a:ext cx="10533888" cy="322580"/>
          </a:xfrm>
          <a:prstGeom prst="rect">
            <a:avLst/>
          </a:prstGeom>
          <a:noFill/>
        </p:spPr>
        <p:txBody>
          <a:bodyPr wrap="none" lIns="0" tIns="0" rIns="0" bIns="0" rtlCol="0" anchor="t"/>
          <a:lstStyle/>
          <a:p>
            <a:pPr>
              <a:lnSpc>
                <a:spcPts val="2800"/>
              </a:lnSpc>
              <a:tabLst>
                <a:tab pos="3423920" algn="l"/>
                <a:tab pos="5793740" algn="l"/>
                <a:tab pos="83794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calmly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endParaRPr lang="en-US" altLang="zh-CN" sz="1800" dirty="0"/>
          </a:p>
        </p:txBody>
      </p:sp>
      <p:sp>
        <p:nvSpPr>
          <p:cNvPr id="6" name="QC_6_AN.169_1#47459ae6e.bracket?vop=1&amp;pid=4d9ecc7dd&amp;color=0,0,0&amp;vpa=76&amp;vtp=1"/>
          <p:cNvSpPr/>
          <p:nvPr/>
        </p:nvSpPr>
        <p:spPr>
          <a:xfrm>
            <a:off x="1244060" y="2538157"/>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7" name="QC_6_AS.170_1#47459ae6e?vop=1&amp;pid=4d9ecc7dd&amp;color=0,0,0&amp;vtp=1&amp;bbb=1&amp;hb=1"/>
          <p:cNvSpPr/>
          <p:nvPr/>
        </p:nvSpPr>
        <p:spPr>
          <a:xfrm>
            <a:off x="832104" y="2898393"/>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句意为：经过大约10个月的航行，该航天器于2021年5月15日成功降落在火星表面。根据下文“The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，探测器成功降落在火星表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。obviously意为“显而易见地”；calmly意为“平静地”；suddenly意为“突然”；successfully意为“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成功地”。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
        <p:nvSpPr>
          <p:cNvPr id="8" name="QC_6_BD.171_1#a93fcbf85.choices?vop=1&amp;pid=4d9ecc7dd&amp;color=0,0,0&amp;vtp=1&amp;bbb=1"/>
          <p:cNvSpPr/>
          <p:nvPr/>
        </p:nvSpPr>
        <p:spPr>
          <a:xfrm>
            <a:off x="832104" y="4354257"/>
            <a:ext cx="10533888" cy="322580"/>
          </a:xfrm>
          <a:prstGeom prst="rect">
            <a:avLst/>
          </a:prstGeom>
          <a:noFill/>
        </p:spPr>
        <p:txBody>
          <a:bodyPr wrap="none" lIns="0" tIns="0" rIns="0" bIns="0" rtlCol="0" anchor="t"/>
          <a:lstStyle/>
          <a:p>
            <a:pPr>
              <a:lnSpc>
                <a:spcPts val="2800"/>
              </a:lnSpc>
              <a:tabLst>
                <a:tab pos="3423920" algn="l"/>
                <a:tab pos="5793740" algn="l"/>
                <a:tab pos="83794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decreased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accumulated</a:t>
            </a:r>
            <a:endParaRPr lang="en-US" altLang="zh-CN" sz="1800" dirty="0"/>
          </a:p>
        </p:txBody>
      </p:sp>
      <p:sp>
        <p:nvSpPr>
          <p:cNvPr id="9" name="QC_6_AN.172_1#a93fcbf85.bracket?vop=1&amp;pid=4d9ecc7dd&amp;color=0,0,0&amp;vpa=77&amp;vtp=1"/>
          <p:cNvSpPr/>
          <p:nvPr/>
        </p:nvSpPr>
        <p:spPr>
          <a:xfrm>
            <a:off x="1244060" y="4351399"/>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C_6_AS.173_1#a93fcbf85?vop=1&amp;pid=4d9ecc7dd&amp;color=0,0,0&amp;vtp=1&amp;bbb=1&amp;hb=1"/>
          <p:cNvSpPr/>
          <p:nvPr/>
        </p:nvSpPr>
        <p:spPr>
          <a:xfrm>
            <a:off x="832104" y="4711635"/>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句意为：我们成功的好消息让国人感到宽慰并且值得国人庆贺，而且担忧也消失了。根据上文The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it可知，探测器成功降落在火星表面</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，对于我们国家来说是一个令人宽慰和值得庆祝</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的好消息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，再根据上文“天问一号”刚发射时引发的担忧可知，此处应是指担忧消失了。disappear意为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失</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”；decrease意为“减少”；emerge意为“显现”；accumulate意为“积累”。故选A项。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3" end="3"/>
                                            </p:txEl>
                                          </p:spTgt>
                                        </p:tgtEl>
                                        <p:attrNameLst>
                                          <p:attrName>style.visibility</p:attrName>
                                        </p:attrNameLst>
                                      </p:cBhvr>
                                      <p:to>
                                        <p:strVal val="visible"/>
                                      </p:to>
                                    </p:set>
                                    <p:anim calcmode="lin" valueType="num">
                                      <p:cBhvr additive="base">
                                        <p:cTn id="6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2" end="2"/>
                                            </p:txEl>
                                          </p:spTgt>
                                        </p:tgtEl>
                                        <p:attrNameLst>
                                          <p:attrName>style.visibility</p:attrName>
                                        </p:attrNameLst>
                                      </p:cBhvr>
                                      <p:to>
                                        <p:strVal val="visible"/>
                                      </p:to>
                                    </p:set>
                                    <p:anim calcmode="lin" valueType="num">
                                      <p:cBhvr additive="base">
                                        <p:cTn id="8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3" end="3"/>
                                            </p:txEl>
                                          </p:spTgt>
                                        </p:tgtEl>
                                        <p:attrNameLst>
                                          <p:attrName>style.visibility</p:attrName>
                                        </p:attrNameLst>
                                      </p:cBhvr>
                                      <p:to>
                                        <p:strVal val="visible"/>
                                      </p:to>
                                    </p:set>
                                    <p:anim calcmode="lin" valueType="num">
                                      <p:cBhvr additive="base">
                                        <p:cTn id="93"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4_1#2358ca321.choices?vop=1&amp;pid=4d9ecc7dd&amp;color=0,0,0&amp;vtp=1&amp;bt=1&amp;bbb=1"/>
          <p:cNvSpPr/>
          <p:nvPr/>
        </p:nvSpPr>
        <p:spPr>
          <a:xfrm>
            <a:off x="832104" y="1078992"/>
            <a:ext cx="10533888" cy="322580"/>
          </a:xfrm>
          <a:prstGeom prst="rect">
            <a:avLst/>
          </a:prstGeom>
          <a:noFill/>
        </p:spPr>
        <p:txBody>
          <a:bodyPr wrap="none" lIns="0" tIns="0" rIns="0" bIns="0" rtlCol="0" anchor="t"/>
          <a:lstStyle/>
          <a:p>
            <a:pPr>
              <a:lnSpc>
                <a:spcPts val="2800"/>
              </a:lnSpc>
              <a:tabLst>
                <a:tab pos="3423920" algn="l"/>
                <a:tab pos="5793740" algn="l"/>
                <a:tab pos="83794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applicants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explorers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judges</a:t>
            </a:r>
            <a:endParaRPr lang="en-US" altLang="zh-CN" sz="1800" dirty="0"/>
          </a:p>
        </p:txBody>
      </p:sp>
      <p:sp>
        <p:nvSpPr>
          <p:cNvPr id="3" name="QC_6_AN.175_1#2358ca321.bracket?vop=1&amp;pid=4d9ecc7dd&amp;color=0,0,0&amp;vpa=78&amp;vtp=1"/>
          <p:cNvSpPr/>
          <p:nvPr/>
        </p:nvSpPr>
        <p:spPr>
          <a:xfrm>
            <a:off x="1244060" y="1076134"/>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76_1#2358ca321?vop=1&amp;pid=4d9ecc7dd&amp;color=0,0,0&amp;vtp=1&amp;bbb=1&amp;hb=1"/>
          <p:cNvSpPr/>
          <p:nvPr/>
        </p:nvSpPr>
        <p:spPr>
          <a:xfrm>
            <a:off x="832104" y="1440751"/>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句意为：这一成功表明中国已成为外太空探索的领先国家之一。根据上文“Many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.”可知，很多国家对火星感兴趣，并且全球已经执行了大约50次火星任务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，但有近一半的任务都失败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。由此可知，“天问一号”的成功登陆表明中国已经成为外太空探索的领先国家之一。applicant意为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“申请</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者</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”；official意为“官员”；explorer意为“探险者”；judge意为“法官；裁判”。故选C项。</a:t>
            </a:r>
            <a:endParaRPr lang="en-US" altLang="zh-CN" dirty="0"/>
          </a:p>
        </p:txBody>
      </p:sp>
      <p:sp>
        <p:nvSpPr>
          <p:cNvPr id="5" name="QC_6_BD.177_1#00a0b17bf.choices?vop=1&amp;pid=4d9ecc7dd&amp;color=0,0,0&amp;vtp=1&amp;bbb=1"/>
          <p:cNvSpPr/>
          <p:nvPr/>
        </p:nvSpPr>
        <p:spPr>
          <a:xfrm>
            <a:off x="832104" y="2896615"/>
            <a:ext cx="10533888" cy="322580"/>
          </a:xfrm>
          <a:prstGeom prst="rect">
            <a:avLst/>
          </a:prstGeom>
          <a:noFill/>
        </p:spPr>
        <p:txBody>
          <a:bodyPr wrap="none" lIns="0" tIns="0" rIns="0" bIns="0" rtlCol="0" anchor="t"/>
          <a:lstStyle/>
          <a:p>
            <a:pPr>
              <a:lnSpc>
                <a:spcPts val="2800"/>
              </a:lnSpc>
              <a:tabLst>
                <a:tab pos="3423920" algn="l"/>
                <a:tab pos="5793740" algn="l"/>
                <a:tab pos="83794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independently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definitely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fortunately</a:t>
            </a:r>
            <a:endParaRPr lang="en-US" altLang="zh-CN" sz="1800" dirty="0"/>
          </a:p>
        </p:txBody>
      </p:sp>
      <p:sp>
        <p:nvSpPr>
          <p:cNvPr id="6" name="QC_6_AN.178_1#00a0b17bf.bracket?vop=1&amp;pid=4d9ecc7dd&amp;color=0,0,0&amp;vpa=79&amp;vtp=1"/>
          <p:cNvSpPr/>
          <p:nvPr/>
        </p:nvSpPr>
        <p:spPr>
          <a:xfrm>
            <a:off x="1244060" y="2893757"/>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6_AS.179_1#00a0b17bf?vop=1&amp;pid=4d9ecc7dd&amp;color=0,0,0&amp;vtp=1&amp;bbb=1&amp;hb=1"/>
          <p:cNvSpPr/>
          <p:nvPr/>
        </p:nvSpPr>
        <p:spPr>
          <a:xfrm>
            <a:off x="832104" y="3253993"/>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句意为：它还表明，中国在太空探索技术的发展方面取得了突破，因为它们都是完全自主研发的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中国在太空探索技术的发展方面取得了突破，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并且没有依靠外在的帮助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，由此可知，这些技术都是完全自主研发的。independently意为“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独立地”；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definitely</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意为“肯定地”；quickly意为“迅速地”；fortunately意为“幸运地”。故选A项。</a:t>
            </a:r>
            <a:endParaRPr lang="en-US" altLang="zh-CN" dirty="0"/>
          </a:p>
        </p:txBody>
      </p:sp>
      <p:sp>
        <p:nvSpPr>
          <p:cNvPr id="8" name="QC_6_BD.180_1#1a8aefa41.choices?vop=1&amp;pid=4d9ecc7dd&amp;color=0,0,0&amp;vtp=1&amp;bbb=1"/>
          <p:cNvSpPr/>
          <p:nvPr/>
        </p:nvSpPr>
        <p:spPr>
          <a:xfrm>
            <a:off x="832104" y="4709857"/>
            <a:ext cx="10533888" cy="322580"/>
          </a:xfrm>
          <a:prstGeom prst="rect">
            <a:avLst/>
          </a:prstGeom>
          <a:noFill/>
        </p:spPr>
        <p:txBody>
          <a:bodyPr wrap="none" lIns="0" tIns="0" rIns="0" bIns="0" rtlCol="0" anchor="t"/>
          <a:lstStyle/>
          <a:p>
            <a:pPr>
              <a:lnSpc>
                <a:spcPts val="2800"/>
              </a:lnSpc>
              <a:tabLst>
                <a:tab pos="3423920" algn="l"/>
                <a:tab pos="5793740" algn="l"/>
                <a:tab pos="83794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1800" dirty="0"/>
          </a:p>
        </p:txBody>
      </p:sp>
      <p:sp>
        <p:nvSpPr>
          <p:cNvPr id="9" name="QC_6_AN.181_1#1a8aefa41.bracket?vop=1&amp;pid=4d9ecc7dd&amp;color=0,0,0&amp;vpa=80&amp;vtp=1"/>
          <p:cNvSpPr/>
          <p:nvPr/>
        </p:nvSpPr>
        <p:spPr>
          <a:xfrm>
            <a:off x="1244060" y="4706999"/>
            <a:ext cx="3190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10" name="QC_6_AS.182_1#1a8aefa41?vop=1&amp;pid=4d9ecc7dd&amp;color=0,0,0&amp;vtp=1&amp;bbb=1&amp;hb=1"/>
          <p:cNvSpPr/>
          <p:nvPr/>
        </p:nvSpPr>
        <p:spPr>
          <a:xfrm>
            <a:off x="832104" y="5067235"/>
            <a:ext cx="10533888" cy="1049655"/>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句意为：中国人民用智慧和勇气克服了一切困难。根据上文“Why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spirit.”可知，中国人民克服了一切困难。get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back意为“返回”；get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克服”；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along意为“进展”；get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up意为“起床；站起来”。故选B项。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3" end="3"/>
                                            </p:txEl>
                                          </p:spTgt>
                                        </p:tgtEl>
                                        <p:attrNameLst>
                                          <p:attrName>style.visibility</p:attrName>
                                        </p:attrNameLst>
                                      </p:cBhvr>
                                      <p:to>
                                        <p:strVal val="visible"/>
                                      </p:to>
                                    </p:set>
                                    <p:anim calcmode="lin" valueType="num">
                                      <p:cBhvr additive="base">
                                        <p:cTn id="6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9">
                                            <p:bg/>
                                          </p:spTgt>
                                        </p:tgtEl>
                                        <p:attrNameLst>
                                          <p:attrName>style.visibility</p:attrName>
                                        </p:attrNameLst>
                                      </p:cBhvr>
                                      <p:to>
                                        <p:strVal val="visible"/>
                                      </p:to>
                                    </p:set>
                                    <p:anim calcmode="lin" valueType="num">
                                      <p:cBhvr additive="base">
                                        <p:cTn id="7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72" dur="500" fill="hold"/>
                                        <p:tgtEl>
                                          <p:spTgt spid="9">
                                            <p:bg/>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9">
                                            <p:txEl>
                                              <p:pRg st="0" end="0"/>
                                            </p:txEl>
                                          </p:spTgt>
                                        </p:tgtEl>
                                        <p:attrNameLst>
                                          <p:attrName>style.visibility</p:attrName>
                                        </p:attrNameLst>
                                      </p:cBhvr>
                                      <p:to>
                                        <p:strVal val="visible"/>
                                      </p:to>
                                    </p:set>
                                    <p:anim calcmode="lin" valueType="num">
                                      <p:cBhvr additive="base">
                                        <p:cTn id="7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0">
                                            <p:bg/>
                                          </p:spTgt>
                                        </p:tgtEl>
                                        <p:attrNameLst>
                                          <p:attrName>style.visibility</p:attrName>
                                        </p:attrNameLst>
                                      </p:cBhvr>
                                      <p:to>
                                        <p:strVal val="visible"/>
                                      </p:to>
                                    </p:set>
                                    <p:anim calcmode="lin" valueType="num">
                                      <p:cBhvr additive="base">
                                        <p:cTn id="8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bg/>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0" end="0"/>
                                            </p:txEl>
                                          </p:spTgt>
                                        </p:tgtEl>
                                        <p:attrNameLst>
                                          <p:attrName>style.visibility</p:attrName>
                                        </p:attrNameLst>
                                      </p:cBhvr>
                                      <p:to>
                                        <p:strVal val="visible"/>
                                      </p:to>
                                    </p:set>
                                    <p:anim calcmode="lin" valueType="num">
                                      <p:cBhvr additive="base">
                                        <p:cTn id="8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1" end="1"/>
                                            </p:txEl>
                                          </p:spTgt>
                                        </p:tgtEl>
                                        <p:attrNameLst>
                                          <p:attrName>style.visibility</p:attrName>
                                        </p:attrNameLst>
                                      </p:cBhvr>
                                      <p:to>
                                        <p:strVal val="visible"/>
                                      </p:to>
                                    </p:set>
                                    <p:anim calcmode="lin" valueType="num">
                                      <p:cBhvr additive="base">
                                        <p:cTn id="8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2" end="2"/>
                                            </p:txEl>
                                          </p:spTgt>
                                        </p:tgtEl>
                                        <p:attrNameLst>
                                          <p:attrName>style.visibility</p:attrName>
                                        </p:attrNameLst>
                                      </p:cBhvr>
                                      <p:to>
                                        <p:strVal val="visible"/>
                                      </p:to>
                                    </p:set>
                                    <p:anim calcmode="lin" valueType="num">
                                      <p:cBhvr additive="base">
                                        <p:cTn id="93"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3_1#4a70dcff1.choices?vop=1&amp;pid=4d9ecc7dd&amp;color=0,0,0&amp;vtp=1&amp;bt=1&amp;bbb=1"/>
          <p:cNvSpPr/>
          <p:nvPr/>
        </p:nvSpPr>
        <p:spPr>
          <a:xfrm>
            <a:off x="832104" y="1078992"/>
            <a:ext cx="10533888" cy="303530"/>
          </a:xfrm>
          <a:prstGeom prst="rect">
            <a:avLst/>
          </a:prstGeom>
          <a:noFill/>
        </p:spPr>
        <p:txBody>
          <a:bodyPr wrap="none" lIns="0" tIns="0" rIns="0" bIns="0" rtlCol="0" anchor="t"/>
          <a:lstStyle/>
          <a:p>
            <a:pPr>
              <a:lnSpc>
                <a:spcPts val="2600"/>
              </a:lnSpc>
              <a:tabLst>
                <a:tab pos="3423920" algn="l"/>
                <a:tab pos="5793740" algn="l"/>
                <a:tab pos="83794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measured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attracted</a:t>
            </a:r>
            <a:endParaRPr lang="en-US" altLang="zh-CN" sz="1800" dirty="0"/>
          </a:p>
        </p:txBody>
      </p:sp>
      <p:sp>
        <p:nvSpPr>
          <p:cNvPr id="3" name="QC_6_AN.184_1#4a70dcff1.bracket?vop=1&amp;pid=4d9ecc7dd&amp;color=0,0,0&amp;vpa=81&amp;vtp=1"/>
          <p:cNvSpPr/>
          <p:nvPr/>
        </p:nvSpPr>
        <p:spPr>
          <a:xfrm>
            <a:off x="1358360" y="1075626"/>
            <a:ext cx="331788" cy="306515"/>
          </a:xfrm>
          <a:prstGeom prst="rect">
            <a:avLst/>
          </a:prstGeom>
          <a:noFill/>
        </p:spPr>
        <p:txBody>
          <a:bodyPr wrap="none" lIns="0" tIns="0" rIns="0" bIns="0" rtlCol="0" anchor="t"/>
          <a:lstStyle/>
          <a:p>
            <a:pPr algn="ctr">
              <a:lnSpc>
                <a:spcPts val="26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85_1#4a70dcff1?vop=1&amp;pid=4d9ecc7dd&amp;color=0,0,0&amp;vtp=1&amp;bbb=1&amp;hb=1"/>
          <p:cNvSpPr/>
          <p:nvPr/>
        </p:nvSpPr>
        <p:spPr>
          <a:xfrm>
            <a:off x="832104" y="1421383"/>
            <a:ext cx="10533888" cy="132569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句意为：20世纪50年代后期，当中国还是一个贫穷落后的国家时，政府决定发展火箭和航天技术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：在正确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的方向和不断的努力下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，我们一步一步地走到今天的位置。根据时间状语In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1950s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以及常识可知，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20世纪50年代后期还是一个贫穷落后的国家。measure意为“测量”；account意为“解释”；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仍然是”；attract意为“吸引”。故选C项。</a:t>
            </a:r>
            <a:endParaRPr lang="en-US" altLang="zh-CN" dirty="0"/>
          </a:p>
        </p:txBody>
      </p:sp>
      <p:sp>
        <p:nvSpPr>
          <p:cNvPr id="5" name="QC_6_BD.186_1#74bfdb5e5.choices?vop=1&amp;pid=4d9ecc7dd&amp;color=0,0,0&amp;vtp=1&amp;bbb=1"/>
          <p:cNvSpPr/>
          <p:nvPr/>
        </p:nvSpPr>
        <p:spPr>
          <a:xfrm>
            <a:off x="832104" y="2781807"/>
            <a:ext cx="10533888" cy="303530"/>
          </a:xfrm>
          <a:prstGeom prst="rect">
            <a:avLst/>
          </a:prstGeom>
          <a:noFill/>
        </p:spPr>
        <p:txBody>
          <a:bodyPr wrap="none" lIns="0" tIns="0" rIns="0" bIns="0" rtlCol="0" anchor="t"/>
          <a:lstStyle/>
          <a:p>
            <a:pPr>
              <a:lnSpc>
                <a:spcPts val="2600"/>
              </a:lnSpc>
              <a:tabLst>
                <a:tab pos="3423920" algn="l"/>
                <a:tab pos="5793740" algn="l"/>
                <a:tab pos="83794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regret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endParaRPr lang="en-US" altLang="zh-CN" sz="1800" dirty="0"/>
          </a:p>
        </p:txBody>
      </p:sp>
      <p:sp>
        <p:nvSpPr>
          <p:cNvPr id="6" name="QC_6_AN.187_1#74bfdb5e5.bracket?vop=1&amp;pid=4d9ecc7dd&amp;color=0,0,0&amp;vpa=82&amp;vtp=1"/>
          <p:cNvSpPr/>
          <p:nvPr/>
        </p:nvSpPr>
        <p:spPr>
          <a:xfrm>
            <a:off x="1349851" y="2778441"/>
            <a:ext cx="331788" cy="306515"/>
          </a:xfrm>
          <a:prstGeom prst="rect">
            <a:avLst/>
          </a:prstGeom>
          <a:noFill/>
        </p:spPr>
        <p:txBody>
          <a:bodyPr wrap="none" lIns="0" tIns="0" rIns="0" bIns="0" rtlCol="0" anchor="t"/>
          <a:lstStyle/>
          <a:p>
            <a:pPr algn="ctr">
              <a:lnSpc>
                <a:spcPts val="26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7" name="QC_6_AS.188_1#74bfdb5e5?vop=1&amp;pid=4d9ecc7dd&amp;color=0,0,0&amp;vtp=1&amp;bbb=1&amp;hb=1"/>
          <p:cNvSpPr/>
          <p:nvPr/>
        </p:nvSpPr>
        <p:spPr>
          <a:xfrm>
            <a:off x="832104" y="3119817"/>
            <a:ext cx="10533888" cy="132569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breakthroughs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，此处指的是中国决定发展火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箭和航天技术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。remove意为“去除”；exchange意为“交换”；regret意为“后悔”；develop意为“发展；</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
        <p:nvSpPr>
          <p:cNvPr id="8" name="QC_6_BD.189_1#ab30a2158.choices?vop=1&amp;pid=4d9ecc7dd&amp;color=0,0,0&amp;vtp=1&amp;bbb=1"/>
          <p:cNvSpPr/>
          <p:nvPr/>
        </p:nvSpPr>
        <p:spPr>
          <a:xfrm>
            <a:off x="832104" y="4480241"/>
            <a:ext cx="10533888" cy="303530"/>
          </a:xfrm>
          <a:prstGeom prst="rect">
            <a:avLst/>
          </a:prstGeom>
          <a:noFill/>
        </p:spPr>
        <p:txBody>
          <a:bodyPr wrap="none" lIns="0" tIns="0" rIns="0" bIns="0" rtlCol="0" anchor="t"/>
          <a:lstStyle/>
          <a:p>
            <a:pPr>
              <a:lnSpc>
                <a:spcPts val="2600"/>
              </a:lnSpc>
              <a:tabLst>
                <a:tab pos="3423920" algn="l"/>
                <a:tab pos="5793740" algn="l"/>
                <a:tab pos="83794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fantasies</a:t>
            </a:r>
            <a:endParaRPr lang="en-US" altLang="zh-CN" sz="1800" dirty="0"/>
          </a:p>
        </p:txBody>
      </p:sp>
      <p:sp>
        <p:nvSpPr>
          <p:cNvPr id="9" name="QC_6_AN.190_1#ab30a2158.bracket?vop=1&amp;pid=4d9ecc7dd&amp;color=0,0,0&amp;vpa=83&amp;vtp=1"/>
          <p:cNvSpPr/>
          <p:nvPr/>
        </p:nvSpPr>
        <p:spPr>
          <a:xfrm>
            <a:off x="1358360" y="4476875"/>
            <a:ext cx="331788" cy="306515"/>
          </a:xfrm>
          <a:prstGeom prst="rect">
            <a:avLst/>
          </a:prstGeom>
          <a:noFill/>
        </p:spPr>
        <p:txBody>
          <a:bodyPr wrap="none" lIns="0" tIns="0" rIns="0" bIns="0" rtlCol="0" anchor="t"/>
          <a:lstStyle/>
          <a:p>
            <a:pPr algn="ctr">
              <a:lnSpc>
                <a:spcPts val="26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10" name="QC_6_AS.191_1#ab30a2158?vop=1&amp;pid=4d9ecc7dd&amp;color=0,0,0&amp;vtp=1&amp;bbb=1&amp;hb=1"/>
          <p:cNvSpPr/>
          <p:nvPr/>
        </p:nvSpPr>
        <p:spPr>
          <a:xfrm>
            <a:off x="832104" y="4818251"/>
            <a:ext cx="10533888" cy="132569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句意见第10题解析。根据上文“However,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that.”以及语境可知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在太空探索方面作出了许多努力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，并且取得了显著成就，由此可知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，此处应是指在正确的方向和持续的努</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力下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，中国一步一步实现了目标。dream意为“梦想”；opportunity意为“机会”；effort意为“努力”；</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fantasy意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“幻想”。故选C项。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3" end="3"/>
                                            </p:txEl>
                                          </p:spTgt>
                                        </p:tgtEl>
                                        <p:attrNameLst>
                                          <p:attrName>style.visibility</p:attrName>
                                        </p:attrNameLst>
                                      </p:cBhvr>
                                      <p:to>
                                        <p:strVal val="visible"/>
                                      </p:to>
                                    </p:set>
                                    <p:anim calcmode="lin" valueType="num">
                                      <p:cBhvr additive="base">
                                        <p:cTn id="6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9">
                                            <p:bg/>
                                          </p:spTgt>
                                        </p:tgtEl>
                                        <p:attrNameLst>
                                          <p:attrName>style.visibility</p:attrName>
                                        </p:attrNameLst>
                                      </p:cBhvr>
                                      <p:to>
                                        <p:strVal val="visible"/>
                                      </p:to>
                                    </p:set>
                                    <p:anim calcmode="lin" valueType="num">
                                      <p:cBhvr additive="base">
                                        <p:cTn id="7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72" dur="500" fill="hold"/>
                                        <p:tgtEl>
                                          <p:spTgt spid="9">
                                            <p:bg/>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9">
                                            <p:txEl>
                                              <p:pRg st="0" end="0"/>
                                            </p:txEl>
                                          </p:spTgt>
                                        </p:tgtEl>
                                        <p:attrNameLst>
                                          <p:attrName>style.visibility</p:attrName>
                                        </p:attrNameLst>
                                      </p:cBhvr>
                                      <p:to>
                                        <p:strVal val="visible"/>
                                      </p:to>
                                    </p:set>
                                    <p:anim calcmode="lin" valueType="num">
                                      <p:cBhvr additive="base">
                                        <p:cTn id="7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0">
                                            <p:bg/>
                                          </p:spTgt>
                                        </p:tgtEl>
                                        <p:attrNameLst>
                                          <p:attrName>style.visibility</p:attrName>
                                        </p:attrNameLst>
                                      </p:cBhvr>
                                      <p:to>
                                        <p:strVal val="visible"/>
                                      </p:to>
                                    </p:set>
                                    <p:anim calcmode="lin" valueType="num">
                                      <p:cBhvr additive="base">
                                        <p:cTn id="8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bg/>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0" end="0"/>
                                            </p:txEl>
                                          </p:spTgt>
                                        </p:tgtEl>
                                        <p:attrNameLst>
                                          <p:attrName>style.visibility</p:attrName>
                                        </p:attrNameLst>
                                      </p:cBhvr>
                                      <p:to>
                                        <p:strVal val="visible"/>
                                      </p:to>
                                    </p:set>
                                    <p:anim calcmode="lin" valueType="num">
                                      <p:cBhvr additive="base">
                                        <p:cTn id="8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1" end="1"/>
                                            </p:txEl>
                                          </p:spTgt>
                                        </p:tgtEl>
                                        <p:attrNameLst>
                                          <p:attrName>style.visibility</p:attrName>
                                        </p:attrNameLst>
                                      </p:cBhvr>
                                      <p:to>
                                        <p:strVal val="visible"/>
                                      </p:to>
                                    </p:set>
                                    <p:anim calcmode="lin" valueType="num">
                                      <p:cBhvr additive="base">
                                        <p:cTn id="8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2" end="2"/>
                                            </p:txEl>
                                          </p:spTgt>
                                        </p:tgtEl>
                                        <p:attrNameLst>
                                          <p:attrName>style.visibility</p:attrName>
                                        </p:attrNameLst>
                                      </p:cBhvr>
                                      <p:to>
                                        <p:strVal val="visible"/>
                                      </p:to>
                                    </p:set>
                                    <p:anim calcmode="lin" valueType="num">
                                      <p:cBhvr additive="base">
                                        <p:cTn id="93"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0">
                                            <p:txEl>
                                              <p:pRg st="3" end="3"/>
                                            </p:txEl>
                                          </p:spTgt>
                                        </p:tgtEl>
                                        <p:attrNameLst>
                                          <p:attrName>style.visibility</p:attrName>
                                        </p:attrNameLst>
                                      </p:cBhvr>
                                      <p:to>
                                        <p:strVal val="visible"/>
                                      </p:to>
                                    </p:set>
                                    <p:anim calcmode="lin" valueType="num">
                                      <p:cBhvr additive="base">
                                        <p:cTn id="97"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2_1#39cf0c413.choices?vop=1&amp;pid=4d9ecc7dd&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23920" algn="l"/>
                <a:tab pos="5793740" algn="l"/>
                <a:tab pos="83794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cutting</a:t>
            </a:r>
            <a:endParaRPr lang="en-US" altLang="zh-CN" sz="1800" dirty="0"/>
          </a:p>
        </p:txBody>
      </p:sp>
      <p:sp>
        <p:nvSpPr>
          <p:cNvPr id="3" name="QC_6_AN.193_1#39cf0c413.bracket?vop=1&amp;pid=4d9ecc7dd&amp;color=0,0,0&amp;vpa=84&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194_1#39cf0c413?vop=1&amp;pid=4d9ecc7dd&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句意为：2021年4月29日，中国将天和核心舱送入太空，开始了中国空间站的建设。根据上文“On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29</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Module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Tianhe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space”可知，此处应是指中国将天和核心舱送入太空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始了中国空间站的建设</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。start意为“开始”；count意为“数数”；suffer意为“遭受”；cut意为“切”。故选A项。</a:t>
            </a:r>
            <a:endParaRPr lang="en-US" altLang="zh-CN" dirty="0"/>
          </a:p>
        </p:txBody>
      </p:sp>
      <p:sp>
        <p:nvSpPr>
          <p:cNvPr id="5" name="QC_6_BD.195_1#25ecbda89.choices?vop=1&amp;pid=4d9ecc7dd&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423920" algn="l"/>
                <a:tab pos="5793740" algn="l"/>
                <a:tab pos="83794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endParaRPr lang="en-US" altLang="zh-CN" sz="1800" dirty="0"/>
          </a:p>
        </p:txBody>
      </p:sp>
      <p:sp>
        <p:nvSpPr>
          <p:cNvPr id="6" name="QC_6_AN.196_1#25ecbda89.bracket?vop=1&amp;pid=4d9ecc7dd&amp;color=0,0,0&amp;vpa=85&amp;vtp=1"/>
          <p:cNvSpPr/>
          <p:nvPr/>
        </p:nvSpPr>
        <p:spPr>
          <a:xfrm>
            <a:off x="1358360" y="2726753"/>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6_AS.197_1#25ecbda89?vop=1&amp;pid=4d9ecc7dd&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句意为：中国一直致力于和平利用外太空，并为此作出了许多贡献。根据上文内容可知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，此处指中国已经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在太空探索方面作出了许多贡献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。advance意为“进步”；contribution意为“贡献”；mistake意为“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错误”；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意为“决定”。故选B项。</a:t>
            </a:r>
            <a:endParaRPr lang="en-US" altLang="zh-CN" dirty="0"/>
          </a:p>
        </p:txBody>
      </p:sp>
      <p:sp>
        <p:nvSpPr>
          <p:cNvPr id="8" name="QC_6_BD.198_1#e95f405c9.choices?vop=1&amp;pid=4d9ecc7dd&amp;color=0,0,0&amp;vtp=1&amp;bbb=1"/>
          <p:cNvSpPr/>
          <p:nvPr/>
        </p:nvSpPr>
        <p:spPr>
          <a:xfrm>
            <a:off x="832104" y="4390453"/>
            <a:ext cx="10533888" cy="360680"/>
          </a:xfrm>
          <a:prstGeom prst="rect">
            <a:avLst/>
          </a:prstGeom>
          <a:noFill/>
        </p:spPr>
        <p:txBody>
          <a:bodyPr wrap="none" lIns="0" tIns="0" rIns="0" bIns="0" rtlCol="0" anchor="t"/>
          <a:lstStyle/>
          <a:p>
            <a:pPr>
              <a:lnSpc>
                <a:spcPts val="3200"/>
              </a:lnSpc>
              <a:tabLst>
                <a:tab pos="3423920" algn="l"/>
                <a:tab pos="5793740" algn="l"/>
                <a:tab pos="83794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enemies</a:t>
            </a:r>
            <a:endParaRPr lang="en-US" altLang="zh-CN" sz="1800" dirty="0"/>
          </a:p>
        </p:txBody>
      </p:sp>
      <p:sp>
        <p:nvSpPr>
          <p:cNvPr id="9" name="QC_6_AN.199_1#e95f405c9.bracket?vop=1&amp;pid=4d9ecc7dd&amp;color=0,0,0&amp;vpa=86&amp;vtp=1"/>
          <p:cNvSpPr/>
          <p:nvPr/>
        </p:nvSpPr>
        <p:spPr>
          <a:xfrm>
            <a:off x="1358360" y="438664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C_6_AS.200_1#e95f405c9?vop=1&amp;pid=4d9ecc7dd&amp;color=0,0,0&amp;vtp=1&amp;bbb=1&amp;hb=1"/>
          <p:cNvSpPr/>
          <p:nvPr/>
        </p:nvSpPr>
        <p:spPr>
          <a:xfrm>
            <a:off x="832104" y="481076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句意为：在一些航天任务中，中国欢迎志同道合的伙伴。根据下文who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belief并结合选项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，中国欢迎的是有共同信念的伙伴。partner意为“搭档；伙伴”；worker意为“工人”；teacher意为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师</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”；enemy意为“敌人”。故选A项。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2" end="2"/>
                                            </p:txEl>
                                          </p:spTgt>
                                        </p:tgtEl>
                                        <p:attrNameLst>
                                          <p:attrName>style.visibility</p:attrName>
                                        </p:attrNameLst>
                                      </p:cBhvr>
                                      <p:to>
                                        <p:strVal val="visible"/>
                                      </p:to>
                                    </p:set>
                                    <p:anim calcmode="lin" valueType="num">
                                      <p:cBhvr additive="base">
                                        <p:cTn id="8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511e0641d?vop=1&amp;pid=8621b63f8&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teenagers.</a:t>
            </a:r>
            <a:endParaRPr lang="en-US" altLang="zh-CN" sz="1800" dirty="0"/>
          </a:p>
        </p:txBody>
      </p:sp>
      <p:sp>
        <p:nvSpPr>
          <p:cNvPr id="3" name="QB_6_AN.8_1#511e0641d.blank?vop=1&amp;pid=8621b63f8&amp;color=0,0,0&amp;vpa=3&amp;vtp=1&amp;bbb=1"/>
          <p:cNvSpPr/>
          <p:nvPr/>
        </p:nvSpPr>
        <p:spPr>
          <a:xfrm>
            <a:off x="2348960" y="1024382"/>
            <a:ext cx="1026160"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argument</a:t>
            </a:r>
            <a:endParaRPr lang="en-US" altLang="zh-CN" dirty="0"/>
          </a:p>
        </p:txBody>
      </p:sp>
      <p:sp>
        <p:nvSpPr>
          <p:cNvPr id="4" name="QB_6_AS.9_1#511e0641d?vop=1&amp;pid=8621b63f8&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句意为：毋庸置疑，健康均衡的饮食对青少年有好处。设空处应用名词作介词beyond的宾语，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argue的名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词形式是</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argument；it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argument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为常用句型，意为“毋庸置疑的是</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”。故填argument。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ecff55a78?vop=1&amp;pid=8621b63f8&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endParaRPr lang="en-US" altLang="zh-CN" dirty="0"/>
          </a:p>
        </p:txBody>
      </p:sp>
      <p:sp>
        <p:nvSpPr>
          <p:cNvPr id="3" name="QB_6_AN.11_1#ecff55a78.blank?vop=1&amp;pid=8621b63f8&amp;color=0,0,0&amp;vpa=4&amp;vtp=1&amp;bbb=1"/>
          <p:cNvSpPr/>
          <p:nvPr/>
        </p:nvSpPr>
        <p:spPr>
          <a:xfrm>
            <a:off x="3085560" y="1035812"/>
            <a:ext cx="992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regularly</a:t>
            </a:r>
            <a:endParaRPr lang="en-US" altLang="zh-CN" dirty="0"/>
          </a:p>
        </p:txBody>
      </p:sp>
      <p:sp>
        <p:nvSpPr>
          <p:cNvPr id="4" name="QB_6_AS.12_1#ecff55a78?vop=1&amp;pid=8621b63f8&amp;color=0,0,0&amp;vtp=1&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句意为：如果你经常温习它们，这些材料会变得更有意义，而且你会将它们记得更久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。设空处修饰动词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，应用副词regularly，作状语。故填regularly。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152d38e91?vop=1&amp;pid=8621b63f8&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laboratory.</a:t>
            </a:r>
            <a:endParaRPr lang="en-US" altLang="zh-CN" sz="1800" dirty="0"/>
          </a:p>
        </p:txBody>
      </p:sp>
      <p:sp>
        <p:nvSpPr>
          <p:cNvPr id="3" name="QB_6_AN.14_1#152d38e91.blank?vop=1&amp;pid=8621b63f8&amp;color=0,0,0&amp;vpa=5&amp;vtp=1&amp;bbb=1"/>
          <p:cNvSpPr/>
          <p:nvPr/>
        </p:nvSpPr>
        <p:spPr>
          <a:xfrm>
            <a:off x="5155660" y="1024382"/>
            <a:ext cx="903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analysis</a:t>
            </a:r>
            <a:endParaRPr lang="en-US" altLang="zh-CN" dirty="0"/>
          </a:p>
        </p:txBody>
      </p:sp>
      <p:sp>
        <p:nvSpPr>
          <p:cNvPr id="4" name="QB_6_AS.15_1#152d38e91?vop=1&amp;pid=8621b63f8&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句意为：专家们收集血液样本以在国家实验室进行分析。设空处应用名词作for的宾语，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analyse的名词形</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式是</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analysis。故填analysis。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de5a8aa9d?vop=1&amp;pid=8621b63f8&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dirty="0"/>
          </a:p>
        </p:txBody>
      </p:sp>
      <p:sp>
        <p:nvSpPr>
          <p:cNvPr id="3" name="QB_6_AN.17_1#de5a8aa9d.blank?vop=1&amp;pid=8621b63f8&amp;color=0,0,0&amp;vpa=6&amp;vtp=1&amp;bbb=1"/>
          <p:cNvSpPr/>
          <p:nvPr/>
        </p:nvSpPr>
        <p:spPr>
          <a:xfrm>
            <a:off x="3898360" y="1048512"/>
            <a:ext cx="814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limited</a:t>
            </a:r>
            <a:endParaRPr lang="en-US" altLang="zh-CN" dirty="0"/>
          </a:p>
        </p:txBody>
      </p:sp>
      <p:sp>
        <p:nvSpPr>
          <p:cNvPr id="4" name="QB_6_AS.18_1#de5a8aa9d?vop=1&amp;pid=8621b63f8&amp;color=0,0,0&amp;vtp=1&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句意为：在中国许多人接触英语的机会有限。这使得学习和练习英语变得格外困难</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。设空处应用形容词作</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定语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，修饰名词exposure；根据句意可知，此处表示“有限的”。故填limited。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bcb2798c4?pid=aba3213b5&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动词进阶练</a:t>
            </a:r>
            <a:endParaRPr lang="en-US" altLang="zh-CN" sz="2200" dirty="0"/>
          </a:p>
        </p:txBody>
      </p:sp>
      <p:sp>
        <p:nvSpPr>
          <p:cNvPr id="3" name="QB_6_BD.19_1#261ad3912?vop=1&amp;pid=bcb2798c4&amp;color=0,0,0&amp;vtp=1&amp;bbb=1&amp;h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黑龙江哈九中</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2025 </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期中</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Franklin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（attach）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dirty="0"/>
          </a:p>
        </p:txBody>
      </p:sp>
      <p:sp>
        <p:nvSpPr>
          <p:cNvPr id="4" name="QB_6_AN.20_1#261ad3912.blank?vop=1&amp;pid=bcb2798c4&amp;color=0,0,0&amp;vpa=7&amp;vtp=1&amp;bbb=1"/>
          <p:cNvSpPr/>
          <p:nvPr/>
        </p:nvSpPr>
        <p:spPr>
          <a:xfrm>
            <a:off x="3772630" y="1838325"/>
            <a:ext cx="928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attached</a:t>
            </a:r>
            <a:endParaRPr lang="en-US" altLang="zh-CN" dirty="0"/>
          </a:p>
        </p:txBody>
      </p:sp>
      <p:sp>
        <p:nvSpPr>
          <p:cNvPr id="5" name="QB_6_AS.21_1#261ad3912?vop=1&amp;pid=bcb2798c4&amp;color=0,0,0&amp;vtp=1&amp;bbb=1&amp;hb=1"/>
          <p:cNvSpPr/>
          <p:nvPr/>
        </p:nvSpPr>
        <p:spPr>
          <a:xfrm>
            <a:off x="832104" y="22510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句意为：为了了解闪电是否是电的一种形式，富兰克林在一个暴风雨的日子放了一个风筝</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，风筝上绑着一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把金属钥匙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。此处为“with+宾语+宾补”结构，设空处应用非谓语动词作宾补，attach与a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key之间为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逻辑上的被动关系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，所以此处应用过去分词形式。故填attached。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5">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 calcmode="lin" valueType="num">
                                      <p:cBhvr additive="base">
                                        <p:cTn id="2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19804</Words>
  <Application>WPS 演示</Application>
  <PresentationFormat>宽屏</PresentationFormat>
  <Paragraphs>644</Paragraphs>
  <Slides>45</Slides>
  <Notes>45</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45</vt:i4>
      </vt:variant>
    </vt:vector>
  </HeadingPairs>
  <TitlesOfParts>
    <vt:vector size="60" baseType="lpstr">
      <vt:lpstr>Arial</vt:lpstr>
      <vt:lpstr>宋体</vt:lpstr>
      <vt:lpstr>Wingdings</vt:lpstr>
      <vt:lpstr>黑体</vt:lpstr>
      <vt:lpstr>黑体</vt:lpstr>
      <vt:lpstr>微软雅黑</vt:lpstr>
      <vt:lpstr>微软雅黑</vt:lpstr>
      <vt:lpstr>宋体</vt:lpstr>
      <vt:lpstr>Times New Roman</vt:lpstr>
      <vt:lpstr>Times New Roman</vt:lpstr>
      <vt:lpstr>Calibri</vt:lpstr>
      <vt:lpstr>Arial Unicode MS</vt:lpstr>
      <vt:lpstr>等线</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4</cp:revision>
  <dcterms:created xsi:type="dcterms:W3CDTF">2025-10-24T10:12:00Z</dcterms:created>
  <dcterms:modified xsi:type="dcterms:W3CDTF">2025-10-30T03:10:29Z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28D1FDFB1B52419AB26C6342EFF7B720_12</vt:lpwstr>
  </property>
  <property fmtid="{D5CDD505-2E9C-101B-9397-08002B2CF9AE}" pid="3" name="KSOProductBuildVer">
    <vt:lpwstr>2052-12.1.0.23542</vt:lpwstr>
  </property>
</Properties>
</file>